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 autoAdjust="0"/>
    <p:restoredTop sz="94660"/>
  </p:normalViewPr>
  <p:slideViewPr>
    <p:cSldViewPr snapToGrid="0">
      <p:cViewPr varScale="1">
        <p:scale>
          <a:sx n="63" d="100"/>
          <a:sy n="63" d="100"/>
        </p:scale>
        <p:origin x="8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3" Type="http://schemas.openxmlformats.org/officeDocument/2006/relationships/tableStyles" Target="tableStyles.xml"/><Relationship Id="rId172" Type="http://schemas.openxmlformats.org/officeDocument/2006/relationships/viewProps" Target="viewProps.xml"/><Relationship Id="rId171" Type="http://schemas.openxmlformats.org/officeDocument/2006/relationships/presProps" Target="presProps.xml"/><Relationship Id="rId170" Type="http://schemas.openxmlformats.org/officeDocument/2006/relationships/slide" Target="slides/slide167.xml"/><Relationship Id="rId17" Type="http://schemas.openxmlformats.org/officeDocument/2006/relationships/slide" Target="slides/slide15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4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3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2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1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10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9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en-IN" alt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F95BFE07-570F-4BC4-8655-A8A9FBBDA9A4}" type="datetimeFigureOut">
              <a:rPr lang="en-IN" altLang="en-IN" smtClean="0"/>
            </a:fld>
            <a:endParaRPr lang="en-IN" alt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en-IN" alt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en-IN" alt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51CDCBB1-10F0-4A5D-82A4-7C1B75E88FD3}" type="slidenum">
              <a:rPr lang="en-IN" altLang="en-IN" smtClean="0"/>
            </a:fld>
            <a:endParaRPr lang="en-IN" alt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IN" alt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numCol="1"/>
          <a:lstStyle/>
          <a:p>
            <a:fld id="{51CDCBB1-10F0-4A5D-82A4-7C1B75E88FD3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IN" alt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numCol="1"/>
          <a:lstStyle/>
          <a:p>
            <a:fld id="{51CDCBB1-10F0-4A5D-82A4-7C1B75E88FD3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numCol="1"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alt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numCol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numCol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numCol="1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numCol="1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numCol="1"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alt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alt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IN" alt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B6771-AB49-46EE-811B-8D71A841B48A}" type="datetimeFigureOut">
              <a:rPr lang="en-IN" altLang="en-IN" smtClean="0"/>
            </a:fld>
            <a:endParaRPr lang="en-IN" alt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alt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563DF-A3D0-4114-A3B8-5C9AF8A9EFCF}" type="slidenum">
              <a:rPr lang="en-IN" altLang="en-IN" smtClean="0"/>
            </a:fld>
            <a:endParaRPr lang="en-IN" alt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9.png"/><Relationship Id="rId1" Type="http://schemas.openxmlformats.org/officeDocument/2006/relationships/image" Target="../media/image188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1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1" Type="http://schemas.openxmlformats.org/officeDocument/2006/relationships/image" Target="../media/image19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9.png"/><Relationship Id="rId1" Type="http://schemas.openxmlformats.org/officeDocument/2006/relationships/image" Target="../media/image198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1" Type="http://schemas.openxmlformats.org/officeDocument/2006/relationships/image" Target="../media/image20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5.png"/><Relationship Id="rId1" Type="http://schemas.openxmlformats.org/officeDocument/2006/relationships/image" Target="../media/image204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6.GI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7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8.png"/></Relationships>
</file>

<file path=ppt/slides/_rels/slide1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2.png"/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image" Target="../media/image209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5.png"/><Relationship Id="rId1" Type="http://schemas.openxmlformats.org/officeDocument/2006/relationships/image" Target="../media/image2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7.png"/><Relationship Id="rId1" Type="http://schemas.openxmlformats.org/officeDocument/2006/relationships/image" Target="../media/image216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8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9.png"/></Relationships>
</file>

<file path=ppt/slides/_rels/slide1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image" Target="../media/image22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4.png"/><Relationship Id="rId1" Type="http://schemas.openxmlformats.org/officeDocument/2006/relationships/image" Target="../media/image223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image" Target="../media/image236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2.png"/><Relationship Id="rId1" Type="http://schemas.openxmlformats.org/officeDocument/2006/relationships/image" Target="../media/image241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3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4.png"/></Relationships>
</file>

<file path=ppt/slides/_rels/slide1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image" Target="../media/image245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image" Target="../media/image248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7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4.png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2.png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7.png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image" Target="../media/image10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8.png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3.png"/><Relationship Id="rId1" Type="http://schemas.openxmlformats.org/officeDocument/2006/relationships/image" Target="../media/image142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3.png"/><Relationship Id="rId1" Type="http://schemas.openxmlformats.org/officeDocument/2006/relationships/image" Target="../media/image15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1.png"/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image" Target="../media/image158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4.jpeg"/><Relationship Id="rId3" Type="http://schemas.openxmlformats.org/officeDocument/2006/relationships/image" Target="../media/image163.png"/><Relationship Id="rId2" Type="http://schemas.openxmlformats.org/officeDocument/2006/relationships/image" Target="../media/image161.png"/><Relationship Id="rId1" Type="http://schemas.openxmlformats.org/officeDocument/2006/relationships/image" Target="../media/image16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1" Type="http://schemas.openxmlformats.org/officeDocument/2006/relationships/image" Target="../media/image169.png"/></Relationships>
</file>

<file path=ppt/slides/_rels/slide9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4.png"/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9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lang="en-IN" altLang="en-IN" dirty="0"/>
              <a:t>JavaScript</a:t>
            </a:r>
            <a:endParaRPr lang="en-IN" alt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numCol="1"/>
          <a:lstStyle/>
          <a:p>
            <a:endParaRPr lang="en-IN" alt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- Placement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IN" altLang="en-IN" dirty="0"/>
              <a:t>JavaScript Placement in HTML Fille</a:t>
            </a:r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7340" y="2655557"/>
            <a:ext cx="7526195" cy="1546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814" y="4591043"/>
            <a:ext cx="5697134" cy="1197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7220"/>
            <a:ext cx="10515600" cy="5559743"/>
          </a:xfrm>
        </p:spPr>
        <p:txBody>
          <a:bodyPr numCol="1"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continue statement in JavaScript is used to skip the current iteration of a loop and continue with the next iteration. </a:t>
            </a: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is often used in conjunction with an if statement to check for a condition and skip the iteration if the condition is met.</a:t>
            </a:r>
            <a:endParaRPr lang="en-IN" alt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113" y="3397091"/>
            <a:ext cx="5667492" cy="1809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292" y="3070597"/>
            <a:ext cx="2226347" cy="24627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Switch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330"/>
            <a:ext cx="10515600" cy="4679633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The switch statement is a control flow statement that allows you to execute one block of code among many based on the value of an expression.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It simplifies complex if...else if chains by making the code easier to read and maintain.</a:t>
            </a:r>
            <a:endParaRPr lang="en-US" sz="2000" dirty="0"/>
          </a:p>
          <a:p>
            <a:pPr>
              <a:lnSpc>
                <a:spcPct val="150000"/>
              </a:lnSpc>
            </a:pPr>
            <a:endParaRPr lang="en-IN" altLang="en-IN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8955" y="3429000"/>
            <a:ext cx="5307575" cy="24273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14037" y="3074671"/>
            <a:ext cx="4652255" cy="295786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expression</a:t>
            </a:r>
            <a:r>
              <a:rPr lang="en-US" dirty="0"/>
              <a:t>: The value being compared.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b="1" dirty="0"/>
              <a:t>case</a:t>
            </a:r>
            <a:r>
              <a:rPr lang="en-US" dirty="0"/>
              <a:t>: A possible value that the expression could match.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b="1" dirty="0"/>
              <a:t>break</a:t>
            </a:r>
            <a:r>
              <a:rPr lang="en-US" dirty="0"/>
              <a:t>: Terminates the switch statement, preventing the execution of subsequent cases.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b="1" dirty="0"/>
              <a:t>default</a:t>
            </a:r>
            <a:r>
              <a:rPr lang="en-US" dirty="0"/>
              <a:t>: Optional; executed if no case matches the expression.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8544" y="496441"/>
            <a:ext cx="6466926" cy="54218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Functions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24502" r="27590" b="37672"/>
          <a:stretch>
            <a:fillRect/>
          </a:stretch>
        </p:blipFill>
        <p:spPr>
          <a:xfrm>
            <a:off x="457199" y="2028824"/>
            <a:ext cx="11445553" cy="349186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Syntax of JS function</a:t>
            </a:r>
            <a:endParaRPr lang="en-IN" alt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" t="24765" r="27590" b="22700"/>
          <a:stretch>
            <a:fillRect/>
          </a:stretch>
        </p:blipFill>
        <p:spPr>
          <a:xfrm>
            <a:off x="994409" y="1497011"/>
            <a:ext cx="10515599" cy="45819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Using Functions as Variable Values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25027" r="29806" b="36359"/>
          <a:stretch>
            <a:fillRect/>
          </a:stretch>
        </p:blipFill>
        <p:spPr>
          <a:xfrm>
            <a:off x="838200" y="1690688"/>
            <a:ext cx="10731855" cy="35213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Function Expressions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9865"/>
            <a:ext cx="10515600" cy="4351338"/>
          </a:xfrm>
        </p:spPr>
        <p:txBody>
          <a:bodyPr numCol="1">
            <a:normAutofit/>
          </a:bodyPr>
          <a:lstStyle/>
          <a:p>
            <a:r>
              <a:rPr lang="en-US" sz="2000" dirty="0"/>
              <a:t>The function expression allows us to define a JavaScript function in an expression</a:t>
            </a:r>
            <a:endParaRPr lang="en-US" sz="2000" dirty="0"/>
          </a:p>
          <a:p>
            <a:r>
              <a:rPr lang="en-US" sz="2000" dirty="0"/>
              <a:t>The function name can be omitted in function expressions. </a:t>
            </a:r>
            <a:endParaRPr lang="en-US" sz="2000" dirty="0"/>
          </a:p>
          <a:p>
            <a:r>
              <a:rPr lang="en-US" sz="2000" dirty="0"/>
              <a:t>This helps to create </a:t>
            </a:r>
            <a:r>
              <a:rPr lang="en-US" sz="2000" b="1" dirty="0"/>
              <a:t>anonymous functions</a:t>
            </a:r>
            <a:r>
              <a:rPr lang="en-US" sz="2000" dirty="0"/>
              <a:t> in JavaScript.</a:t>
            </a:r>
            <a:endParaRPr lang="en-US" sz="2000" dirty="0"/>
          </a:p>
          <a:p>
            <a:r>
              <a:rPr lang="en-US" sz="2000" dirty="0"/>
              <a:t>Syntax:  	</a:t>
            </a:r>
            <a:r>
              <a:rPr lang="en-US" sz="2000" dirty="0">
                <a:solidFill>
                  <a:srgbClr val="FF0000"/>
                </a:solidFill>
              </a:rPr>
              <a:t>function (parameter-list) {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  		 statements</a:t>
            </a:r>
            <a:endParaRPr lang="en-US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		};</a:t>
            </a:r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/>
              <a:t>Once the function is assigned to a variable, the variable is used to invoke the function.</a:t>
            </a:r>
            <a:endParaRPr lang="en-IN" alt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5145" y="4400869"/>
            <a:ext cx="6021710" cy="1994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IN" altLang="en-IN" sz="4000" dirty="0"/>
              <a:t>Immediately Invoked Function Expression(IIFE)</a:t>
            </a:r>
            <a:endParaRPr lang="en-IN" altLang="en-IN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000" dirty="0"/>
              <a:t>An IIFE is a function that runs as soon as it is defined.</a:t>
            </a:r>
            <a:endParaRPr lang="en-US" sz="2000" dirty="0"/>
          </a:p>
          <a:p>
            <a:r>
              <a:rPr lang="en-US" sz="2000" dirty="0"/>
              <a:t>Syntax:</a:t>
            </a:r>
            <a:endParaRPr lang="en-US" sz="2000" dirty="0"/>
          </a:p>
          <a:p>
            <a:pPr marL="3497580" indent="0">
              <a:buNone/>
            </a:pPr>
            <a:r>
              <a:rPr lang="en-IN" altLang="en-IN" sz="2000" dirty="0">
                <a:solidFill>
                  <a:srgbClr val="FF0000"/>
                </a:solidFill>
              </a:rPr>
              <a:t>(function() {</a:t>
            </a:r>
            <a:endParaRPr lang="en-IN" altLang="en-IN" sz="2000" dirty="0">
              <a:solidFill>
                <a:srgbClr val="FF0000"/>
              </a:solidFill>
            </a:endParaRPr>
          </a:p>
          <a:p>
            <a:pPr marL="3497580" indent="0">
              <a:buNone/>
            </a:pPr>
            <a:r>
              <a:rPr lang="en-IN" altLang="en-IN" sz="2000" dirty="0">
                <a:solidFill>
                  <a:srgbClr val="FF0000"/>
                </a:solidFill>
              </a:rPr>
              <a:t>    // Function body</a:t>
            </a:r>
            <a:endParaRPr lang="en-IN" altLang="en-IN" sz="2000" dirty="0">
              <a:solidFill>
                <a:srgbClr val="FF0000"/>
              </a:solidFill>
            </a:endParaRPr>
          </a:p>
          <a:p>
            <a:pPr marL="3497580" indent="0">
              <a:buNone/>
            </a:pPr>
            <a:r>
              <a:rPr lang="en-IN" altLang="en-IN" sz="2000" dirty="0">
                <a:solidFill>
                  <a:srgbClr val="FF0000"/>
                </a:solidFill>
              </a:rPr>
              <a:t>})();</a:t>
            </a:r>
            <a:endParaRPr lang="en-IN" altLang="en-IN" sz="2000" dirty="0">
              <a:solidFill>
                <a:srgbClr val="FF0000"/>
              </a:solidFill>
            </a:endParaRPr>
          </a:p>
          <a:p>
            <a:endParaRPr lang="en-IN" alt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8766" y="4369051"/>
            <a:ext cx="8294468" cy="1270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Arrow functions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An arrow function expression has a shorter syntax compared to function expressions.</a:t>
            </a:r>
            <a:endParaRPr lang="en-US" sz="2400" dirty="0"/>
          </a:p>
          <a:p>
            <a:r>
              <a:rPr lang="en-US" sz="2400" b="0" i="0" dirty="0">
                <a:solidFill>
                  <a:srgbClr val="1B1B1B"/>
                </a:solidFill>
                <a:effectLst/>
                <a:latin typeface="Inter"/>
              </a:rPr>
              <a:t>Arrow functions are always anonymous.</a:t>
            </a:r>
            <a:endParaRPr lang="en-US" sz="2400" b="0" i="0" dirty="0">
              <a:solidFill>
                <a:srgbClr val="1B1B1B"/>
              </a:solidFill>
              <a:effectLst/>
              <a:latin typeface="Inter"/>
            </a:endParaRPr>
          </a:p>
          <a:p>
            <a:endParaRPr lang="en-IN" altLang="en-IN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8790" y="3086718"/>
            <a:ext cx="6566855" cy="13938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790" y="4649498"/>
            <a:ext cx="8246564" cy="16624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If the function has a single expression, you can omit the curly braces and the return keyword.</a:t>
            </a:r>
            <a:endParaRPr lang="en-IN" alt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9348" y="3410885"/>
            <a:ext cx="9968755" cy="11690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in External File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000" dirty="0"/>
              <a:t>The script tag also provides a mechanism to store JavaScript in an external file and then include it in your HTML files.</a:t>
            </a:r>
            <a:endParaRPr lang="en-US" sz="2000" dirty="0"/>
          </a:p>
          <a:p>
            <a:r>
              <a:rPr lang="en-US" sz="2000" dirty="0"/>
              <a:t>Save the external JavaScript file with a .</a:t>
            </a:r>
            <a:r>
              <a:rPr lang="en-US" sz="2000" dirty="0" err="1"/>
              <a:t>js</a:t>
            </a:r>
            <a:r>
              <a:rPr lang="en-US" sz="2000" dirty="0"/>
              <a:t> file extension</a:t>
            </a:r>
            <a:endParaRPr lang="en-IN" altLang="en-IN" sz="2000" dirty="0"/>
          </a:p>
          <a:p>
            <a:r>
              <a:rPr lang="en-US" sz="2000" dirty="0"/>
              <a:t>External JavaScript file doesn’t contain the &lt;script&gt; tag.</a:t>
            </a:r>
            <a:endParaRPr lang="en-US" sz="2000" dirty="0"/>
          </a:p>
          <a:p>
            <a:r>
              <a:rPr lang="en-US" sz="2000" dirty="0"/>
              <a:t>To use the external script, point to the .</a:t>
            </a:r>
            <a:r>
              <a:rPr lang="en-US" sz="2000" dirty="0" err="1"/>
              <a:t>js</a:t>
            </a:r>
            <a:r>
              <a:rPr lang="en-US" sz="2000" dirty="0"/>
              <a:t> file in the "</a:t>
            </a:r>
            <a:r>
              <a:rPr lang="en-US" sz="2000" dirty="0" err="1"/>
              <a:t>src</a:t>
            </a:r>
            <a:r>
              <a:rPr lang="en-US" sz="2000" dirty="0"/>
              <a:t>" attribute of the &lt;script&gt; tag:</a:t>
            </a:r>
            <a:endParaRPr lang="en-IN" altLang="en-IN" sz="2000" dirty="0"/>
          </a:p>
          <a:p>
            <a:endParaRPr lang="en-IN" alt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/>
          <a:srcRect r="44258"/>
          <a:stretch>
            <a:fillRect/>
          </a:stretch>
        </p:blipFill>
        <p:spPr>
          <a:xfrm>
            <a:off x="609601" y="3865840"/>
            <a:ext cx="4227534" cy="19393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813" y="4001294"/>
            <a:ext cx="6725770" cy="2298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Using Variables as Local/Global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" t="24502" r="28329" b="15607"/>
          <a:stretch>
            <a:fillRect/>
          </a:stretch>
        </p:blipFill>
        <p:spPr>
          <a:xfrm>
            <a:off x="971550" y="1502654"/>
            <a:ext cx="9875520" cy="4863109"/>
          </a:xfr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Limited Scope of Local Variable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 t="24502" r="28625" b="16921"/>
          <a:stretch>
            <a:fillRect/>
          </a:stretch>
        </p:blipFill>
        <p:spPr>
          <a:xfrm>
            <a:off x="838200" y="1520479"/>
            <a:ext cx="10123170" cy="4972396"/>
          </a:xfr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Array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000" dirty="0"/>
              <a:t>Arrays are ordered collections of elements that can store multiple values in a single variable.</a:t>
            </a:r>
            <a:endParaRPr lang="en-US" sz="2000" dirty="0"/>
          </a:p>
          <a:p>
            <a:pPr marL="0" indent="0" algn="ctr">
              <a:buNone/>
            </a:pPr>
            <a:r>
              <a:rPr lang="en-IN" altLang="en-IN" sz="2000" dirty="0"/>
              <a:t>let fruits = ["apple", "banana", "mango"];</a:t>
            </a:r>
            <a:endParaRPr lang="en-IN" altLang="en-IN" sz="2000" dirty="0"/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</a:rPr>
              <a:t>Return value : It returns an array object.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IN" altLang="en-IN" sz="2000" dirty="0"/>
              <a:t>Accessing Elements</a:t>
            </a:r>
            <a:r>
              <a:rPr lang="en-US" sz="2000" dirty="0">
                <a:solidFill>
                  <a:srgbClr val="000000"/>
                </a:solidFill>
              </a:rPr>
              <a:t>:  </a:t>
            </a: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1800" b="0" i="0" dirty="0">
                <a:effectLst/>
              </a:rPr>
              <a:t>fruits[0] is the first element </a:t>
            </a:r>
            <a:endParaRPr lang="en-US" sz="1800" b="0" i="0" dirty="0">
              <a:effectLst/>
            </a:endParaRPr>
          </a:p>
          <a:p>
            <a:pPr lvl="1"/>
            <a:r>
              <a:rPr lang="en-US" sz="1800" b="0" i="0" dirty="0">
                <a:effectLst/>
              </a:rPr>
              <a:t>fruits[1] is the second element </a:t>
            </a:r>
            <a:endParaRPr lang="en-US" sz="1800" b="0" i="0" dirty="0">
              <a:effectLst/>
            </a:endParaRPr>
          </a:p>
          <a:p>
            <a:pPr lvl="1"/>
            <a:r>
              <a:rPr lang="en-US" sz="1800" b="0" i="0" dirty="0">
                <a:effectLst/>
              </a:rPr>
              <a:t>fruits[2] is the third element</a:t>
            </a:r>
            <a:endParaRPr lang="en-US" sz="1800" b="0" i="0" dirty="0">
              <a:effectLst/>
            </a:endParaRPr>
          </a:p>
          <a:p>
            <a:pPr algn="l"/>
            <a:r>
              <a:rPr lang="en-IN" altLang="en-IN" sz="2000" dirty="0"/>
              <a:t>Modifying Elements</a:t>
            </a:r>
            <a:r>
              <a:rPr lang="en-US" sz="2000" dirty="0"/>
              <a:t>: </a:t>
            </a:r>
            <a:r>
              <a:rPr lang="en-IN" altLang="en-IN" sz="2000" dirty="0"/>
              <a:t>fruits[1] = "orange"; // Changes "banana" to "orange"</a:t>
            </a:r>
            <a:endParaRPr lang="en-US" sz="2000" b="0" i="0" dirty="0">
              <a:effectLst/>
            </a:endParaRPr>
          </a:p>
          <a:p>
            <a:endParaRPr lang="en-IN" altLang="en-IN" sz="2000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Array Properties and Methods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610" y="1587818"/>
            <a:ext cx="11883390" cy="5064442"/>
          </a:xfrm>
        </p:spPr>
        <p:txBody>
          <a:bodyPr numCol="1">
            <a:noAutofit/>
          </a:bodyPr>
          <a:lstStyle/>
          <a:p>
            <a:r>
              <a:rPr lang="en-US" sz="1800" dirty="0"/>
              <a:t>length: Returns the number of elements in an array.</a:t>
            </a:r>
            <a:endParaRPr lang="en-US" sz="1800" dirty="0"/>
          </a:p>
          <a:p>
            <a:pPr marL="457200" lvl="1" indent="0" algn="ctr">
              <a:buNone/>
            </a:pPr>
            <a:r>
              <a:rPr lang="en-IN" altLang="en-IN" sz="1800" dirty="0"/>
              <a:t>console.log(</a:t>
            </a:r>
            <a:r>
              <a:rPr lang="en-IN" altLang="en-IN" sz="1800" dirty="0" err="1"/>
              <a:t>fruits.length</a:t>
            </a:r>
            <a:r>
              <a:rPr lang="en-IN" altLang="en-IN" sz="1800" dirty="0"/>
              <a:t>); // Outputs 3</a:t>
            </a:r>
            <a:endParaRPr lang="en-IN" altLang="en-IN" sz="1800" dirty="0"/>
          </a:p>
          <a:p>
            <a:r>
              <a:rPr lang="en-US" sz="1800" dirty="0"/>
              <a:t>push(): Adds elements to the end of an array</a:t>
            </a:r>
            <a:endParaRPr lang="en-US" sz="1800" dirty="0"/>
          </a:p>
          <a:p>
            <a:pPr marL="457200" lvl="1" indent="0" algn="ctr">
              <a:buNone/>
            </a:pPr>
            <a:r>
              <a:rPr lang="en-IN" altLang="en-IN" sz="1800" dirty="0" err="1"/>
              <a:t>fruits.push</a:t>
            </a:r>
            <a:r>
              <a:rPr lang="en-IN" altLang="en-IN" sz="1800" dirty="0"/>
              <a:t>("grape");</a:t>
            </a:r>
            <a:endParaRPr lang="en-IN" altLang="en-IN" sz="1800" dirty="0"/>
          </a:p>
          <a:p>
            <a:r>
              <a:rPr lang="en-US" sz="1800" dirty="0"/>
              <a:t>pop(): Removes the last element from an array   </a:t>
            </a:r>
            <a:endParaRPr lang="en-US" sz="1800" dirty="0"/>
          </a:p>
          <a:p>
            <a:pPr marL="457200" lvl="1" indent="0" algn="ctr">
              <a:buNone/>
            </a:pPr>
            <a:r>
              <a:rPr lang="en-US" sz="1800" dirty="0" err="1"/>
              <a:t>fruits.pop</a:t>
            </a:r>
            <a:r>
              <a:rPr lang="en-US" sz="1800" dirty="0"/>
              <a:t>();</a:t>
            </a:r>
            <a:endParaRPr lang="en-IN" altLang="en-IN" sz="1800" dirty="0"/>
          </a:p>
          <a:p>
            <a:r>
              <a:rPr lang="en-IN" altLang="en-IN" sz="1800" dirty="0"/>
              <a:t>fill(): </a:t>
            </a:r>
            <a:r>
              <a:rPr lang="en-US" sz="1800" b="0" i="0" dirty="0">
                <a:solidFill>
                  <a:srgbClr val="000000"/>
                </a:solidFill>
                <a:effectLst/>
              </a:rPr>
              <a:t>fill all the elements of an array with a specified value. </a:t>
            </a:r>
            <a:endParaRPr lang="en-US" sz="1800" b="0" i="0" dirty="0">
              <a:solidFill>
                <a:srgbClr val="000000"/>
              </a:solidFill>
              <a:effectLst/>
            </a:endParaRPr>
          </a:p>
          <a:p>
            <a:pPr marL="457200" lvl="1" indent="0" algn="ctr">
              <a:buNone/>
            </a:pPr>
            <a:r>
              <a:rPr lang="en-IN" altLang="en-IN" sz="1800" b="0" dirty="0" err="1">
                <a:effectLst/>
              </a:rPr>
              <a:t>fruits.fill</a:t>
            </a:r>
            <a:r>
              <a:rPr lang="en-IN" altLang="en-IN" sz="1800" b="0" dirty="0">
                <a:effectLst/>
              </a:rPr>
              <a:t>("Kiwi");</a:t>
            </a:r>
            <a:endParaRPr lang="en-US" sz="1800" dirty="0"/>
          </a:p>
          <a:p>
            <a:r>
              <a:rPr lang="en-US" sz="1800" dirty="0" err="1"/>
              <a:t>indexOf</a:t>
            </a:r>
            <a:r>
              <a:rPr lang="en-US" sz="1800" dirty="0"/>
              <a:t>(): Returns the first (least) index of an element within the array equal to the specified value, or -1 if none is found.</a:t>
            </a:r>
            <a:endParaRPr lang="en-US" sz="1800" dirty="0"/>
          </a:p>
          <a:p>
            <a:r>
              <a:rPr lang="en-US" sz="1800"/>
              <a:t>reverse</a:t>
            </a:r>
            <a:r>
              <a:rPr lang="en-US" sz="1800" dirty="0"/>
              <a:t>() : Reverses the order of the elements of an array -- the first becomes the last, and the last becomes the first. </a:t>
            </a:r>
            <a:endParaRPr lang="en-US" sz="1800" dirty="0"/>
          </a:p>
          <a:p>
            <a:pPr marL="457200" lvl="1" indent="0" algn="ctr">
              <a:buNone/>
            </a:pPr>
            <a:r>
              <a:rPr lang="en-US" sz="1800" dirty="0" err="1"/>
              <a:t>Fruits.reverse</a:t>
            </a:r>
            <a:r>
              <a:rPr lang="en-US" sz="1800" dirty="0"/>
              <a:t>();</a:t>
            </a:r>
            <a:endParaRPr lang="en-US" sz="1800" dirty="0"/>
          </a:p>
          <a:p>
            <a:r>
              <a:rPr lang="en-US" sz="1800" dirty="0"/>
              <a:t>slice() : Extracts a section of an array and returns a new array.</a:t>
            </a:r>
            <a:endParaRPr lang="en-US" sz="1800" dirty="0"/>
          </a:p>
          <a:p>
            <a:pPr marL="0" indent="0" algn="ctr">
              <a:buNone/>
            </a:pPr>
            <a:r>
              <a:rPr lang="en-US" sz="1800" dirty="0"/>
              <a:t>	 </a:t>
            </a:r>
            <a:r>
              <a:rPr lang="en-US" sz="1800" dirty="0" err="1"/>
              <a:t>array.slice</a:t>
            </a:r>
            <a:r>
              <a:rPr lang="en-US" sz="1800" dirty="0"/>
              <a:t>(start, end);</a:t>
            </a:r>
            <a:endParaRPr lang="en-IN" altLang="en-IN" sz="1800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470" y="18255"/>
            <a:ext cx="10515600" cy="1325563"/>
          </a:xfrm>
        </p:spPr>
        <p:txBody>
          <a:bodyPr numCol="1"/>
          <a:lstStyle/>
          <a:p>
            <a:r>
              <a:rPr lang="en-IN" altLang="en-IN" dirty="0"/>
              <a:t>Sorting Arrays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470" y="1105535"/>
            <a:ext cx="10515600" cy="4351338"/>
          </a:xfrm>
        </p:spPr>
        <p:txBody>
          <a:bodyPr numCol="1">
            <a:normAutofit/>
          </a:bodyPr>
          <a:lstStyle/>
          <a:p>
            <a:r>
              <a:rPr lang="en-IN" altLang="en-IN" sz="2000"/>
              <a:t>Array.sort() method </a:t>
            </a:r>
            <a:r>
              <a:rPr lang="en-US" sz="2000"/>
              <a:t>sorts the elements of an array in place and returns the sorted array.</a:t>
            </a:r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US" sz="2000"/>
          </a:p>
          <a:p>
            <a:endParaRPr lang="en-IN" alt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9338" y="2018876"/>
            <a:ext cx="5742662" cy="10016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" y="1648152"/>
            <a:ext cx="6097904" cy="14981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2470" y="3459751"/>
            <a:ext cx="10775672" cy="132343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</a:rPr>
              <a:t>This method accepts only one parameter, which is described below −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l"/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2000" b="1" i="0" dirty="0" err="1">
                <a:solidFill>
                  <a:srgbClr val="000000"/>
                </a:solidFill>
                <a:effectLst/>
              </a:rPr>
              <a:t>CompareFunction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 −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This is a function that defines the sort order of the array elements. This function takes two parameters (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A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and 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B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) representing two elements in the array for comparison.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47048" y="5262217"/>
            <a:ext cx="6097904" cy="1015663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just">
              <a:buFont typeface="Arial" panose="02080604020202020204" pitchFamily="34" charset="0"/>
              <a:buChar char="•"/>
            </a:pPr>
            <a:r>
              <a:rPr lang="en-US" sz="2000" b="0" i="0" dirty="0">
                <a:solidFill>
                  <a:srgbClr val="FF0000"/>
                </a:solidFill>
                <a:effectLst/>
              </a:rPr>
              <a:t>If (A – B) &lt; 0, a negative value, then A comes first.</a:t>
            </a:r>
            <a:endParaRPr lang="en-US" sz="2000" b="0" i="0" dirty="0">
              <a:solidFill>
                <a:srgbClr val="FF0000"/>
              </a:solidFill>
              <a:effectLst/>
            </a:endParaRPr>
          </a:p>
          <a:p>
            <a:pPr algn="just">
              <a:buFont typeface="Arial" panose="02080604020202020204" pitchFamily="34" charset="0"/>
              <a:buChar char="•"/>
            </a:pPr>
            <a:r>
              <a:rPr lang="en-US" sz="2000" b="0" i="0" dirty="0">
                <a:solidFill>
                  <a:srgbClr val="FF0000"/>
                </a:solidFill>
                <a:effectLst/>
              </a:rPr>
              <a:t>If (A – B) = 0, then nothing will be changed.</a:t>
            </a:r>
            <a:endParaRPr lang="en-US" sz="2000" b="0" i="0" dirty="0">
              <a:solidFill>
                <a:srgbClr val="FF0000"/>
              </a:solidFill>
              <a:effectLst/>
            </a:endParaRPr>
          </a:p>
          <a:p>
            <a:pPr algn="just">
              <a:buFont typeface="Arial" panose="02080604020202020204" pitchFamily="34" charset="0"/>
              <a:buChar char="•"/>
            </a:pPr>
            <a:r>
              <a:rPr lang="en-US" sz="2000" b="0" i="0" dirty="0">
                <a:solidFill>
                  <a:srgbClr val="FF0000"/>
                </a:solidFill>
                <a:effectLst/>
              </a:rPr>
              <a:t>If (A – B) &gt; 0, a positive value, then B comes first.</a:t>
            </a:r>
            <a:endParaRPr lang="en-US" sz="2000" b="0" i="0" dirty="0"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8067" y="504748"/>
            <a:ext cx="9055865" cy="5378704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330" y="0"/>
            <a:ext cx="10515600" cy="1325563"/>
          </a:xfrm>
        </p:spPr>
        <p:txBody>
          <a:bodyPr numCol="1"/>
          <a:lstStyle/>
          <a:p>
            <a:r>
              <a:rPr lang="en-IN" altLang="en-IN" dirty="0"/>
              <a:t>Joining Arrays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1570"/>
            <a:ext cx="10957560" cy="5045393"/>
          </a:xfrm>
        </p:spPr>
        <p:txBody>
          <a:bodyPr numCol="1">
            <a:normAutofit/>
          </a:bodyPr>
          <a:lstStyle/>
          <a:p>
            <a:r>
              <a:rPr lang="en-US" sz="2000" dirty="0"/>
              <a:t>Array join() method is used to concatenate the array elements with a specified separator and returns the result as a string.</a:t>
            </a:r>
            <a:endParaRPr lang="en-US" sz="2000" dirty="0"/>
          </a:p>
          <a:p>
            <a:endParaRPr lang="en-IN" altLang="en-IN" sz="2000" dirty="0"/>
          </a:p>
          <a:p>
            <a:endParaRPr lang="en-IN" altLang="en-IN" sz="2000" dirty="0"/>
          </a:p>
          <a:p>
            <a:endParaRPr lang="en-IN" altLang="en-IN" sz="2000" dirty="0"/>
          </a:p>
          <a:p>
            <a:endParaRPr lang="en-IN" altLang="en-IN" sz="2000" dirty="0"/>
          </a:p>
          <a:p>
            <a:r>
              <a:rPr lang="en-US" sz="2000" dirty="0"/>
              <a:t>If no separator is specified, the array elements will be separated by (,) comma by default.</a:t>
            </a:r>
            <a:endParaRPr lang="en-US" sz="2000" dirty="0"/>
          </a:p>
          <a:p>
            <a:r>
              <a:rPr lang="en-US" sz="2000" dirty="0"/>
              <a:t>This method does not change the original array instead, it returns a new string as a result.</a:t>
            </a:r>
            <a:endParaRPr lang="en-US" sz="2000" dirty="0"/>
          </a:p>
          <a:p>
            <a:r>
              <a:rPr lang="en-US" sz="2000" dirty="0"/>
              <a:t>If the array has only one item, then the value will be returned without a separator.</a:t>
            </a:r>
            <a:endParaRPr lang="en-IN" alt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t="9927"/>
          <a:stretch>
            <a:fillRect/>
          </a:stretch>
        </p:blipFill>
        <p:spPr>
          <a:xfrm>
            <a:off x="4269629" y="1708468"/>
            <a:ext cx="6348841" cy="14973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487" y="4932657"/>
            <a:ext cx="9783025" cy="1325562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1500"/>
            <a:ext cx="10515600" cy="5605463"/>
          </a:xfrm>
        </p:spPr>
        <p:txBody>
          <a:bodyPr numCol="1"/>
          <a:lstStyle/>
          <a:p>
            <a:r>
              <a:rPr lang="en-US" dirty="0" err="1"/>
              <a:t>concat</a:t>
            </a:r>
            <a:r>
              <a:rPr lang="en-US" dirty="0"/>
              <a:t>() : returns a new array comprised of this array joined with another array (s) and/or value(s).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0810" y="1840395"/>
            <a:ext cx="6325989" cy="1533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320" y="4038426"/>
            <a:ext cx="8216406" cy="1447973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Reduce &amp; map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290" y="1840230"/>
            <a:ext cx="11551920" cy="4823460"/>
          </a:xfrm>
        </p:spPr>
        <p:txBody>
          <a:bodyPr numCol="1">
            <a:normAutofit lnSpcReduction="10000"/>
          </a:bodyPr>
          <a:lstStyle/>
          <a:p>
            <a:r>
              <a:rPr lang="en-US" sz="2000" dirty="0" err="1"/>
              <a:t>Array.reduce</a:t>
            </a:r>
            <a:r>
              <a:rPr lang="en-US" sz="2000" dirty="0"/>
              <a:t>() method is used to manipulate array. </a:t>
            </a:r>
            <a:endParaRPr lang="en-US" sz="2000" dirty="0"/>
          </a:p>
          <a:p>
            <a:r>
              <a:rPr lang="en-US" sz="2000" dirty="0"/>
              <a:t>This method executes a reducer function on each element of the array (from left to right) and returns a 'single value' as a result.</a:t>
            </a:r>
            <a:endParaRPr lang="en-US" sz="2000" dirty="0"/>
          </a:p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</a:rPr>
              <a:t>This method accepts two parameters. The same is described below −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just">
              <a:buFont typeface="Arial" panose="02080604020202020204" pitchFamily="34" charset="0"/>
              <a:buChar char="•"/>
            </a:pPr>
            <a:r>
              <a:rPr lang="en-US" sz="2000" b="1" i="0" dirty="0" err="1">
                <a:solidFill>
                  <a:srgbClr val="000000"/>
                </a:solidFill>
                <a:effectLst/>
              </a:rPr>
              <a:t>callbackFn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 −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This is the function to execute on each element in the array. This function takes four arguments: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742950" lvl="1" indent="-285750" algn="just">
              <a:buFont typeface="Arial" panose="0208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</a:rPr>
              <a:t>accumulator −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This is the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initialValue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or the previously returned value of the function.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742950" lvl="1" indent="-285750" algn="just">
              <a:buFont typeface="Arial" panose="02080604020202020204" pitchFamily="34" charset="0"/>
              <a:buChar char="•"/>
            </a:pPr>
            <a:r>
              <a:rPr lang="en-US" sz="2000" b="1" i="0" dirty="0" err="1">
                <a:solidFill>
                  <a:srgbClr val="000000"/>
                </a:solidFill>
                <a:effectLst/>
              </a:rPr>
              <a:t>currentValue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 −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This is the current element being processed in the array. If the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initialValue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is specified, its value will be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arr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[0], if not it's value will be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arr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[1].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742950" lvl="1" indent="-285750" algn="just">
              <a:buFont typeface="Arial" panose="02080604020202020204" pitchFamily="34" charset="0"/>
              <a:buChar char="•"/>
            </a:pPr>
            <a:r>
              <a:rPr lang="en-US" sz="2000" b="1" i="0" dirty="0" err="1">
                <a:solidFill>
                  <a:srgbClr val="000000"/>
                </a:solidFill>
                <a:effectLst/>
              </a:rPr>
              <a:t>currentIndex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 (optional) −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This is the index of the current element being processed in the array.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742950" lvl="1" indent="-285750" algn="just">
              <a:buFont typeface="Arial" panose="0208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</a:rPr>
              <a:t>array (optional)−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This is the array on which the reduce() method is called.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just">
              <a:buFont typeface="Arial" panose="02080604020202020204" pitchFamily="34" charset="0"/>
              <a:buChar char="•"/>
            </a:pPr>
            <a:r>
              <a:rPr lang="en-US" sz="2000" b="1" i="0" dirty="0" err="1">
                <a:solidFill>
                  <a:srgbClr val="000000"/>
                </a:solidFill>
                <a:effectLst/>
              </a:rPr>
              <a:t>initialValue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 (optional) −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The value to which the accumulator parameter is initialized when the first time the callback function is called.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just">
              <a:buFont typeface="Arial" panose="0208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If the current array is empty or doesn't contain any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initialValue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, this method will throw a '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TypeError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' exception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1154" y="407034"/>
            <a:ext cx="6583136" cy="1283654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014" y="982980"/>
            <a:ext cx="9867903" cy="2057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014" y="3696018"/>
            <a:ext cx="8521800" cy="17924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Statements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JavaScript is a sequence of statements to be executed by the </a:t>
            </a:r>
            <a:r>
              <a:rPr lang="en-US" sz="2400" b="1" dirty="0"/>
              <a:t>browser</a:t>
            </a:r>
            <a:r>
              <a:rPr lang="en-US" sz="2400" dirty="0"/>
              <a:t>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IN" altLang="en-IN" sz="2400" dirty="0"/>
              <a:t>JavaScript is </a:t>
            </a:r>
            <a:r>
              <a:rPr lang="en-IN" altLang="en-IN" sz="2400" b="1" dirty="0"/>
              <a:t>case sensitive</a:t>
            </a:r>
            <a:r>
              <a:rPr lang="en-IN" altLang="en-IN" sz="2400" dirty="0"/>
              <a:t>.</a:t>
            </a:r>
            <a:endParaRPr lang="en-IN" altLang="en-I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It is normal to add a </a:t>
            </a:r>
            <a:r>
              <a:rPr lang="en-US" sz="2400" b="1" dirty="0"/>
              <a:t>semicolon at the end of each executable statement</a:t>
            </a:r>
            <a:r>
              <a:rPr lang="en-US" sz="2400" dirty="0"/>
              <a:t>. </a:t>
            </a:r>
            <a:endParaRPr lang="en-IN" altLang="en-I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JavaScript statements can be grouped together in blocks. Blocks start with a left curly bracket {, and ends with a right curly bracket }</a:t>
            </a:r>
            <a:endParaRPr lang="en-IN" altLang="en-IN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Comments can be added to explain the JavaScript, or to make the code more readable.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Single line comments start with //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Multi line comments start with /* and end with */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00050"/>
            <a:ext cx="11197590" cy="6057900"/>
          </a:xfrm>
        </p:spPr>
        <p:txBody>
          <a:bodyPr numCol="1">
            <a:normAutofit/>
          </a:bodyPr>
          <a:lstStyle/>
          <a:p>
            <a:r>
              <a:rPr lang="en-US" sz="2000" dirty="0" err="1"/>
              <a:t>Array.map</a:t>
            </a:r>
            <a:r>
              <a:rPr lang="en-US" sz="2000" dirty="0"/>
              <a:t>() method creates a new array by applying a provided function on each element of the original array. </a:t>
            </a:r>
            <a:endParaRPr lang="en-US" sz="2000" dirty="0"/>
          </a:p>
          <a:p>
            <a:r>
              <a:rPr lang="en-US" sz="2000" dirty="0"/>
              <a:t>It doesn't modify the original array instead; it returns a new array with the results of applying the provided function to each element. </a:t>
            </a:r>
            <a:endParaRPr lang="en-US" sz="2000" dirty="0"/>
          </a:p>
          <a:p>
            <a:r>
              <a:rPr lang="en-US" sz="2000" dirty="0"/>
              <a:t>This method does not execute the function for empty array elements.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This method accepts two parameters. The same is described below −</a:t>
            </a:r>
            <a:endParaRPr lang="en-US" sz="2000" dirty="0"/>
          </a:p>
          <a:p>
            <a:r>
              <a:rPr lang="en-US" sz="2000" dirty="0" err="1"/>
              <a:t>callbackfn</a:t>
            </a:r>
            <a:r>
              <a:rPr lang="en-US" sz="2000" dirty="0"/>
              <a:t> − This is a callback function that will be called once for each element in the array. It further takes three arguments:</a:t>
            </a:r>
            <a:endParaRPr lang="en-US" sz="2000" dirty="0"/>
          </a:p>
          <a:p>
            <a:pPr lvl="1"/>
            <a:r>
              <a:rPr lang="en-US" sz="1600" dirty="0"/>
              <a:t>element − The current element being processed in the array.</a:t>
            </a:r>
            <a:endParaRPr lang="en-US" sz="1600" dirty="0"/>
          </a:p>
          <a:p>
            <a:pPr lvl="1"/>
            <a:r>
              <a:rPr lang="en-US" sz="1600" dirty="0"/>
              <a:t>index − The index of the current element being processed.</a:t>
            </a:r>
            <a:endParaRPr lang="en-US" sz="1600" dirty="0"/>
          </a:p>
          <a:p>
            <a:pPr lvl="1"/>
            <a:r>
              <a:rPr lang="en-US" sz="1600" dirty="0"/>
              <a:t>array − The array of the current element.</a:t>
            </a:r>
            <a:endParaRPr lang="en-US" sz="1600" dirty="0"/>
          </a:p>
          <a:p>
            <a:r>
              <a:rPr lang="en-US" sz="2000" dirty="0" err="1"/>
              <a:t>thisArg</a:t>
            </a:r>
            <a:r>
              <a:rPr lang="en-US" sz="2000" dirty="0"/>
              <a:t> (optional) − It specifies a value passed to the function to be used as its this value.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8487" y="2298031"/>
            <a:ext cx="5169166" cy="1301817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234" y="859755"/>
            <a:ext cx="7168646" cy="1861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234" y="3242903"/>
            <a:ext cx="7383292" cy="20732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OM HTML tre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01764" y="3429000"/>
            <a:ext cx="5597907" cy="306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Document Object Model (DOM)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algn="just"/>
            <a:r>
              <a:rPr lang="en-US" sz="2000" dirty="0"/>
              <a:t>The Document Object Model (DOM) is a programming interface for HTML documents. </a:t>
            </a:r>
            <a:endParaRPr lang="en-US" sz="2000" dirty="0"/>
          </a:p>
          <a:p>
            <a:pPr algn="just"/>
            <a:r>
              <a:rPr lang="en-US" sz="2000" dirty="0"/>
              <a:t>It represents the page structure as a tree of objects, allowing developers to manipulate content, structure, and styles of a document dynamically.</a:t>
            </a:r>
            <a:endParaRPr lang="en-US" sz="2000" dirty="0"/>
          </a:p>
          <a:p>
            <a:pPr algn="just"/>
            <a:r>
              <a:rPr lang="en-US" sz="2000" dirty="0"/>
              <a:t>JavaScript can change all HTML elements, attributes, CSS styles in the page.</a:t>
            </a:r>
            <a:endParaRPr lang="en-US" sz="2000" dirty="0"/>
          </a:p>
          <a:p>
            <a:pPr algn="just"/>
            <a:r>
              <a:rPr lang="en-US" sz="2000" dirty="0"/>
              <a:t>It is a W3C (World Wide Web Consortium) standard.</a:t>
            </a:r>
            <a:endParaRPr lang="en-US" sz="2000" dirty="0"/>
          </a:p>
          <a:p>
            <a:pPr algn="just"/>
            <a:endParaRPr lang="en-IN" altLang="en-IN" sz="2000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>
          <a:xfrm>
            <a:off x="532447" y="4258132"/>
            <a:ext cx="5597907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Document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Represents the entire HTML document.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Nodes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Everything in an HTML document is a node (elements, attributes, text).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Tree Structure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The DOM is structured as a hierarchical tree of nodes, with the document object at the root.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7270"/>
            <a:ext cx="10980420" cy="5159693"/>
          </a:xfrm>
        </p:spPr>
        <p:txBody>
          <a:bodyPr numCol="1">
            <a:normAutofit/>
          </a:bodyPr>
          <a:lstStyle/>
          <a:p>
            <a:r>
              <a:rPr lang="en-US" dirty="0"/>
              <a:t>With the object model, JavaScript gets all the power it needs to create dynamic HTML:</a:t>
            </a:r>
            <a:endParaRPr lang="en-US" dirty="0"/>
          </a:p>
          <a:p>
            <a:pPr lvl="1"/>
            <a:r>
              <a:rPr lang="en-US" dirty="0"/>
              <a:t>JavaScript can change all the HTML elements in the page</a:t>
            </a:r>
            <a:endParaRPr lang="en-US" dirty="0"/>
          </a:p>
          <a:p>
            <a:pPr lvl="1"/>
            <a:r>
              <a:rPr lang="en-US" dirty="0"/>
              <a:t>JavaScript can change all the HTML attributes in the page</a:t>
            </a:r>
            <a:endParaRPr lang="en-US" dirty="0"/>
          </a:p>
          <a:p>
            <a:pPr lvl="1"/>
            <a:r>
              <a:rPr lang="en-US" dirty="0"/>
              <a:t>JavaScript can change all the CSS styles in the page</a:t>
            </a:r>
            <a:endParaRPr lang="en-US" dirty="0"/>
          </a:p>
          <a:p>
            <a:pPr lvl="1"/>
            <a:r>
              <a:rPr lang="en-US" dirty="0"/>
              <a:t>JavaScript can remove existing HTML elements and attributes</a:t>
            </a:r>
            <a:endParaRPr lang="en-US" dirty="0"/>
          </a:p>
          <a:p>
            <a:pPr lvl="1"/>
            <a:r>
              <a:rPr lang="en-US" dirty="0"/>
              <a:t>JavaScript can add new HTML elements and attributes</a:t>
            </a:r>
            <a:endParaRPr lang="en-US" dirty="0"/>
          </a:p>
          <a:p>
            <a:pPr lvl="1"/>
            <a:r>
              <a:rPr lang="en-US" dirty="0"/>
              <a:t>JavaScript can react to all existing HTML events in the page</a:t>
            </a:r>
            <a:endParaRPr lang="en-US" dirty="0"/>
          </a:p>
          <a:p>
            <a:pPr lvl="1"/>
            <a:r>
              <a:rPr lang="en-US" dirty="0"/>
              <a:t>JavaScript can create new HTML events in the page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DOM Methods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DOM methods are used to perform a particular action on HTML elements.</a:t>
            </a:r>
            <a:endParaRPr lang="en-US" sz="2400" dirty="0"/>
          </a:p>
          <a:p>
            <a:r>
              <a:rPr lang="en-US" sz="2400" dirty="0"/>
              <a:t>In the tree, each branch ends in a node, and each node contains objects. </a:t>
            </a:r>
            <a:endParaRPr lang="en-US" sz="2400" dirty="0"/>
          </a:p>
          <a:p>
            <a:r>
              <a:rPr lang="en-US" sz="2400" dirty="0"/>
              <a:t>DOM methods allow us programmatic access to the tree. </a:t>
            </a:r>
            <a:endParaRPr lang="en-US" sz="2400" dirty="0"/>
          </a:p>
          <a:p>
            <a:r>
              <a:rPr lang="en-US" sz="2400" dirty="0"/>
              <a:t>Using the DOM methods, you can change the document's structure, style, or content.</a:t>
            </a:r>
            <a:endParaRPr lang="en-IN" alt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HTML DOM Elements 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 t="31594" r="26703" b="17709"/>
          <a:stretch>
            <a:fillRect/>
          </a:stretch>
        </p:blipFill>
        <p:spPr>
          <a:xfrm>
            <a:off x="1123950" y="1690688"/>
            <a:ext cx="10229850" cy="433925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Finding HTML Element by Id</a:t>
            </a:r>
            <a:endParaRPr lang="en-IN" alt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" t="23714" r="38524" b="37410"/>
          <a:stretch>
            <a:fillRect/>
          </a:stretch>
        </p:blipFill>
        <p:spPr>
          <a:xfrm>
            <a:off x="1143000" y="1809254"/>
            <a:ext cx="10104120" cy="373852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141" y="3376246"/>
            <a:ext cx="5665031" cy="26982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41" y="253219"/>
            <a:ext cx="6415832" cy="26324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796" y="561067"/>
            <a:ext cx="4075524" cy="1630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266" y="3652984"/>
            <a:ext cx="4250584" cy="1156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Finding HTML Element by Tag Name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24764" r="35084" b="40299"/>
          <a:stretch>
            <a:fillRect/>
          </a:stretch>
        </p:blipFill>
        <p:spPr>
          <a:xfrm>
            <a:off x="948689" y="1965960"/>
            <a:ext cx="10734675" cy="344043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677" y="438940"/>
            <a:ext cx="8046720" cy="48364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01" y="1243821"/>
            <a:ext cx="3905795" cy="25149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36098" y="295423"/>
            <a:ext cx="11169748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Keywords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0750" y="1127620"/>
            <a:ext cx="8820443" cy="5444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775" y="169113"/>
            <a:ext cx="6462093" cy="59354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739" y="726078"/>
            <a:ext cx="4238524" cy="48587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Finding HTML Element by Class Name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1" r="26556" b="25326"/>
          <a:stretch>
            <a:fillRect/>
          </a:stretch>
        </p:blipFill>
        <p:spPr>
          <a:xfrm>
            <a:off x="639373" y="1690688"/>
            <a:ext cx="10578597" cy="41500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Finding HTML Element by CSS Selector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4667250"/>
          </a:xfrm>
        </p:spPr>
        <p:txBody>
          <a:bodyPr numCol="1">
            <a:normAutofit/>
          </a:bodyPr>
          <a:lstStyle/>
          <a:p>
            <a:pPr algn="just"/>
            <a:r>
              <a:rPr lang="en-US" sz="2400" b="1" dirty="0" err="1">
                <a:solidFill>
                  <a:srgbClr val="C00000"/>
                </a:solidFill>
              </a:rPr>
              <a:t>querySelector</a:t>
            </a:r>
            <a:r>
              <a:rPr lang="en-US" sz="2400" b="1" dirty="0" smtClean="0">
                <a:solidFill>
                  <a:srgbClr val="C00000"/>
                </a:solidFill>
              </a:rPr>
              <a:t>() </a:t>
            </a:r>
            <a:r>
              <a:rPr lang="en-US" sz="2400" dirty="0" smtClean="0"/>
              <a:t>is </a:t>
            </a:r>
            <a:r>
              <a:rPr lang="en-US" sz="2400" dirty="0"/>
              <a:t>used to select the first element that matches the </a:t>
            </a:r>
            <a:r>
              <a:rPr lang="en-US" sz="2400" dirty="0" err="1"/>
              <a:t>css</a:t>
            </a:r>
            <a:r>
              <a:rPr lang="en-US" sz="2400" dirty="0"/>
              <a:t> selector passed as an argument.</a:t>
            </a:r>
            <a:endParaRPr lang="en-US" sz="2400" dirty="0"/>
          </a:p>
          <a:p>
            <a:pPr algn="just"/>
            <a:r>
              <a:rPr lang="en-US" sz="2400" dirty="0"/>
              <a:t>Use “#” with id selector and “.” with class selector.</a:t>
            </a:r>
            <a:endParaRPr lang="en-US" sz="2400" dirty="0"/>
          </a:p>
          <a:p>
            <a:pPr algn="just"/>
            <a:r>
              <a:rPr lang="en-US" sz="2400" b="1" dirty="0" err="1" smtClean="0">
                <a:solidFill>
                  <a:srgbClr val="C00000"/>
                </a:solidFill>
              </a:rPr>
              <a:t>querySelectorAll</a:t>
            </a:r>
            <a:r>
              <a:rPr lang="en-US" sz="2400" b="1" dirty="0">
                <a:solidFill>
                  <a:srgbClr val="C00000"/>
                </a:solidFill>
              </a:rPr>
              <a:t>()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is use selects all elements that match a CSS </a:t>
            </a:r>
            <a:r>
              <a:rPr lang="en-US" sz="2400" dirty="0" smtClean="0"/>
              <a:t>selector.</a:t>
            </a:r>
            <a:endParaRPr lang="en-US" sz="2400" dirty="0" smtClean="0"/>
          </a:p>
          <a:p>
            <a:pPr algn="just"/>
            <a:r>
              <a:rPr lang="en-US" sz="2400" dirty="0"/>
              <a:t>Both throw a SYNTAX_ERR exception if the selector(s) is invalid.</a:t>
            </a:r>
            <a:endParaRPr lang="en-US" sz="2400" dirty="0"/>
          </a:p>
          <a:p>
            <a:pPr algn="just"/>
            <a:endParaRPr lang="en-US" sz="2400" dirty="0"/>
          </a:p>
          <a:p>
            <a:endParaRPr lang="en-US" sz="2400" dirty="0"/>
          </a:p>
          <a:p>
            <a:endParaRPr lang="en-IN" alt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5960" y="1398619"/>
            <a:ext cx="6042660" cy="5210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Manipulating the DOM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IN" altLang="en-IN" b="0" i="0" dirty="0" err="1">
                <a:solidFill>
                  <a:srgbClr val="000000"/>
                </a:solidFill>
                <a:effectLst/>
              </a:rPr>
              <a:t>textContent</a:t>
            </a:r>
            <a:r>
              <a:rPr lang="en-IN" altLang="en-IN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dirty="0"/>
              <a:t>This property is used to get or set the text content of the specified node and its descendants.</a:t>
            </a:r>
            <a:endParaRPr lang="en-IN" altLang="en-IN" b="0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687" y="2957946"/>
            <a:ext cx="7794592" cy="2762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652" y="5305596"/>
            <a:ext cx="2724530" cy="1286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441" y="5305596"/>
            <a:ext cx="2657846" cy="120984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427742" y="5948623"/>
            <a:ext cx="1091163" cy="228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IN" alt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16770"/>
            <a:ext cx="10515600" cy="34482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37" y="4081102"/>
            <a:ext cx="11932263" cy="1644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7240"/>
            <a:ext cx="10515600" cy="5399723"/>
          </a:xfrm>
        </p:spPr>
        <p:txBody>
          <a:bodyPr numCol="1"/>
          <a:lstStyle/>
          <a:p>
            <a:r>
              <a:rPr lang="en-IN" altLang="en-I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innerHTML</a:t>
            </a:r>
            <a:r>
              <a:rPr lang="en-IN" altLang="en-I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en-US" dirty="0"/>
              <a:t>This property is used to get or set the HTML content of an element.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618" y="2376113"/>
            <a:ext cx="7286678" cy="30302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755" y="3143865"/>
            <a:ext cx="4114245" cy="9715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IN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65125"/>
            <a:ext cx="10408920" cy="3203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84" y="4398872"/>
            <a:ext cx="11989416" cy="1778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pPr algn="ctr"/>
            <a:r>
              <a:rPr lang="en-US" dirty="0"/>
              <a:t>The Differences Between</a:t>
            </a:r>
            <a:br>
              <a:rPr lang="en-US" dirty="0"/>
            </a:br>
            <a:r>
              <a:rPr lang="en-US" dirty="0" err="1"/>
              <a:t>innerHTML</a:t>
            </a:r>
            <a:r>
              <a:rPr lang="en-US" dirty="0"/>
              <a:t>, </a:t>
            </a:r>
            <a:r>
              <a:rPr lang="en-US" dirty="0" err="1"/>
              <a:t>innerText</a:t>
            </a:r>
            <a:r>
              <a:rPr lang="en-US" dirty="0"/>
              <a:t> and </a:t>
            </a:r>
            <a:r>
              <a:rPr lang="en-US" dirty="0" err="1"/>
              <a:t>textContent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39151" y="2124223"/>
          <a:ext cx="11591778" cy="4290644"/>
        </p:xfrm>
        <a:graphic>
          <a:graphicData uri="http://schemas.openxmlformats.org/drawingml/2006/table">
            <a:tbl>
              <a:tblPr/>
              <a:tblGrid>
                <a:gridCol w="11591778"/>
              </a:tblGrid>
              <a:tr h="1134308">
                <a:tc>
                  <a:txBody>
                    <a:bodyPr numCol="1"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The innerHTML property returns: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The text content of the element, including all spacing and inner HTML tags.</a:t>
                      </a:r>
                      <a:endParaRPr lang="en-US" sz="2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78168">
                <a:tc>
                  <a:txBody>
                    <a:bodyPr numCol="1"/>
                    <a:lstStyle/>
                    <a:p>
                      <a:pPr algn="l" fontAlgn="t"/>
                      <a:r>
                        <a:rPr lang="en-US" sz="2400">
                          <a:effectLst/>
                        </a:rPr>
                        <a:t>The innerText property returns:</a:t>
                      </a:r>
                      <a:br>
                        <a:rPr lang="en-US" sz="2400">
                          <a:effectLst/>
                        </a:rPr>
                      </a:br>
                      <a:r>
                        <a:rPr lang="en-US" sz="2400">
                          <a:effectLst/>
                        </a:rPr>
                        <a:t>Just the text content of the element and all its children, without CSS hidden text spacing and tags, except &lt;script&gt; and &lt;style&gt; elements.</a:t>
                      </a:r>
                      <a:endParaRPr lang="en-US" sz="240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</a:tr>
              <a:tr h="1578168">
                <a:tc>
                  <a:txBody>
                    <a:bodyPr numCol="1"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The </a:t>
                      </a:r>
                      <a:r>
                        <a:rPr lang="en-US" sz="2400" dirty="0" err="1">
                          <a:effectLst/>
                        </a:rPr>
                        <a:t>textContent</a:t>
                      </a:r>
                      <a:r>
                        <a:rPr lang="en-US" sz="2400" dirty="0">
                          <a:effectLst/>
                        </a:rPr>
                        <a:t> property returns:</a:t>
                      </a:r>
                      <a:br>
                        <a:rPr lang="en-US" sz="2400" dirty="0">
                          <a:effectLst/>
                        </a:rPr>
                      </a:br>
                      <a:r>
                        <a:rPr lang="en-US" sz="2400" dirty="0">
                          <a:effectLst/>
                        </a:rPr>
                        <a:t>The text content of the element and all </a:t>
                      </a:r>
                      <a:r>
                        <a:rPr lang="en-US" sz="2400" dirty="0" smtClean="0">
                          <a:effectLst/>
                        </a:rPr>
                        <a:t>descendants, </a:t>
                      </a:r>
                      <a:r>
                        <a:rPr lang="en-US" sz="2400" dirty="0">
                          <a:effectLst/>
                        </a:rPr>
                        <a:t>with spacing and CSS hidden text, but without tags.</a:t>
                      </a:r>
                      <a:endParaRPr lang="en-US" sz="2400" dirty="0">
                        <a:effectLst/>
                      </a:endParaRPr>
                    </a:p>
                  </a:txBody>
                  <a:tcPr marL="152400" marR="76200" marT="76200" marB="76200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09" y="181074"/>
            <a:ext cx="7529408" cy="3102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3582"/>
            <a:ext cx="5647685" cy="3419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308" y="1853513"/>
            <a:ext cx="5315692" cy="180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650" y="3967090"/>
            <a:ext cx="6368350" cy="2324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650" y="4483643"/>
            <a:ext cx="6368350" cy="3139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020" y="4956021"/>
            <a:ext cx="4750966" cy="259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2832"/>
          </a:xfrm>
        </p:spPr>
        <p:txBody>
          <a:bodyPr numCol="1"/>
          <a:lstStyle/>
          <a:p>
            <a:r>
              <a:rPr lang="en-IN" altLang="en-IN" dirty="0"/>
              <a:t>Changing Attributes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43" y="1420837"/>
            <a:ext cx="10762957" cy="4756126"/>
          </a:xfrm>
        </p:spPr>
        <p:txBody>
          <a:bodyPr numCol="1"/>
          <a:lstStyle/>
          <a:p>
            <a:r>
              <a:rPr lang="en-US" dirty="0" err="1"/>
              <a:t>setAttribute</a:t>
            </a:r>
            <a:r>
              <a:rPr lang="en-US" dirty="0"/>
              <a:t>(): Adds or changes an attribute of an element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Sets </a:t>
            </a:r>
            <a:r>
              <a:rPr lang="en-US" dirty="0"/>
              <a:t>a new value to an attribute.</a:t>
            </a:r>
            <a:endParaRPr lang="en-US" dirty="0"/>
          </a:p>
          <a:p>
            <a:r>
              <a:rPr lang="en-US" dirty="0"/>
              <a:t>If the attribute does not exist, it is created first.</a:t>
            </a:r>
            <a:endParaRPr lang="en-US" dirty="0"/>
          </a:p>
          <a:p>
            <a:endParaRPr lang="en-IN" alt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471" y="3051742"/>
            <a:ext cx="7856132" cy="31252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658" y="125974"/>
            <a:ext cx="10515600" cy="533759"/>
          </a:xfrm>
        </p:spPr>
        <p:txBody>
          <a:bodyPr numCol="1">
            <a:normAutofit fontScale="90000"/>
          </a:bodyPr>
          <a:lstStyle/>
          <a:p>
            <a:r>
              <a:rPr lang="en-IN" altLang="en-IN" dirty="0"/>
              <a:t>JavaScript Syntax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58129"/>
            <a:ext cx="11760590" cy="5318834"/>
          </a:xfrm>
        </p:spPr>
        <p:txBody>
          <a:bodyPr numCol="1"/>
          <a:lstStyle/>
          <a:p>
            <a:r>
              <a:rPr lang="en-US" dirty="0"/>
              <a:t>JavaScript syntax is the set of rules, how JavaScript programs are </a:t>
            </a:r>
            <a:r>
              <a:rPr lang="en-US" dirty="0" smtClean="0"/>
              <a:t>constructed.</a:t>
            </a:r>
            <a:endParaRPr lang="en-IN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905" y="1444071"/>
            <a:ext cx="3142842" cy="2497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4746" y="4107766"/>
            <a:ext cx="11437032" cy="120032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marR="0" lvl="0" indent="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JavaScript 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Values: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JavaScript syntax defines two types of values: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Fixed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values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are called 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Literals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(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Numbers:</a:t>
            </a:r>
            <a:r>
              <a:rPr kumimoji="0" lang="en-IN" alt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10.50, 1001, Strings: </a:t>
            </a:r>
            <a:r>
              <a:rPr kumimoji="0" lang="en-IN" alt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"John </a:t>
            </a:r>
            <a:r>
              <a:rPr kumimoji="0" lang="en-IN" alt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Doe“, </a:t>
            </a:r>
            <a:r>
              <a:rPr kumimoji="0" lang="en-IN" alt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'John </a:t>
            </a:r>
            <a:r>
              <a:rPr kumimoji="0" lang="en-IN" alt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Doe‘)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Variable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values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are called 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Variables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56824" y="5419472"/>
            <a:ext cx="6096000" cy="923330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br>
              <a:rPr kumimoji="0" lang="en-IN" alt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br>
              <a:rPr kumimoji="0" lang="en-IN" alt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endParaRPr kumimoji="0" lang="en-IN" alt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>
          <a:xfrm>
            <a:off x="336588" y="5601710"/>
            <a:ext cx="47468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Single line comments start with 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143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//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>
          <a:xfrm>
            <a:off x="317694" y="6029051"/>
            <a:ext cx="679705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Multi-line comments start with 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143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/*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 and end with 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DC143C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*/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59" y="5227504"/>
            <a:ext cx="3100529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N" altLang="en-I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JavaScript Comments</a:t>
            </a:r>
            <a:endParaRPr kumimoji="0" lang="en-IN" altLang="en-I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099" y="312427"/>
            <a:ext cx="7376764" cy="55166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02" y="5038389"/>
            <a:ext cx="3791479" cy="1581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43" y="4856469"/>
            <a:ext cx="3791479" cy="156231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611815" y="5556738"/>
            <a:ext cx="872197" cy="272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IN" alt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65810"/>
            <a:ext cx="10515600" cy="5411153"/>
          </a:xfrm>
        </p:spPr>
        <p:txBody>
          <a:bodyPr numCol="1"/>
          <a:lstStyle/>
          <a:p>
            <a:r>
              <a:rPr lang="en-US" dirty="0" err="1"/>
              <a:t>getAttribute</a:t>
            </a:r>
            <a:r>
              <a:rPr lang="en-US" dirty="0"/>
              <a:t>(): Gets the value of an attribute of an element.</a:t>
            </a:r>
            <a:endParaRPr lang="en-US" dirty="0"/>
          </a:p>
          <a:p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071" y="1817981"/>
            <a:ext cx="8459858" cy="45869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22960"/>
            <a:ext cx="10515600" cy="5354003"/>
          </a:xfrm>
        </p:spPr>
        <p:txBody>
          <a:bodyPr numCol="1"/>
          <a:lstStyle/>
          <a:p>
            <a:r>
              <a:rPr lang="en-US" dirty="0" err="1"/>
              <a:t>removeAttribute</a:t>
            </a:r>
            <a:r>
              <a:rPr lang="en-US" dirty="0"/>
              <a:t>(): Removes an attribute from an element.</a:t>
            </a:r>
            <a:endParaRPr lang="en-IN" alt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4574" y="1769666"/>
            <a:ext cx="7950986" cy="4151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2065"/>
            <a:ext cx="10515600" cy="823595"/>
          </a:xfrm>
        </p:spPr>
        <p:txBody>
          <a:bodyPr numCol="1"/>
          <a:lstStyle/>
          <a:p>
            <a:r>
              <a:rPr lang="en-IN" altLang="en-IN" dirty="0"/>
              <a:t>Adding and Removing Elements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7290"/>
            <a:ext cx="10515600" cy="5315585"/>
          </a:xfrm>
        </p:spPr>
        <p:txBody>
          <a:bodyPr numCol="1">
            <a:normAutofit lnSpcReduction="10000"/>
          </a:bodyPr>
          <a:lstStyle/>
          <a:p>
            <a:r>
              <a:rPr lang="en-US" sz="2400" dirty="0" err="1"/>
              <a:t>createElement</a:t>
            </a:r>
            <a:r>
              <a:rPr lang="en-US" sz="2400" dirty="0"/>
              <a:t>(): Creates a new element.</a:t>
            </a:r>
            <a:endParaRPr lang="en-US" sz="2400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FF0000"/>
                </a:solidFill>
              </a:rPr>
              <a:t>let </a:t>
            </a:r>
            <a:r>
              <a:rPr lang="en-US" sz="2000" b="1" dirty="0" err="1">
                <a:solidFill>
                  <a:srgbClr val="FF0000"/>
                </a:solidFill>
              </a:rPr>
              <a:t>newDiv</a:t>
            </a:r>
            <a:r>
              <a:rPr lang="en-US" sz="2000" b="1" dirty="0">
                <a:solidFill>
                  <a:srgbClr val="FF0000"/>
                </a:solidFill>
              </a:rPr>
              <a:t> = </a:t>
            </a:r>
            <a:r>
              <a:rPr lang="en-US" sz="2000" b="1" dirty="0" err="1">
                <a:solidFill>
                  <a:srgbClr val="FF0000"/>
                </a:solidFill>
              </a:rPr>
              <a:t>document.createElement</a:t>
            </a:r>
            <a:r>
              <a:rPr lang="en-US" sz="2000" b="1" dirty="0">
                <a:solidFill>
                  <a:srgbClr val="FF0000"/>
                </a:solidFill>
              </a:rPr>
              <a:t>("div");</a:t>
            </a:r>
            <a:endParaRPr lang="en-US" sz="2400" b="1" dirty="0"/>
          </a:p>
          <a:p>
            <a:r>
              <a:rPr lang="en-US" sz="2400" dirty="0" err="1"/>
              <a:t>appendChild</a:t>
            </a:r>
            <a:r>
              <a:rPr lang="en-US" sz="2400" dirty="0"/>
              <a:t>(): Adds a new child node to an element.</a:t>
            </a:r>
            <a:endParaRPr lang="en-US" sz="2400" dirty="0"/>
          </a:p>
          <a:p>
            <a:pPr marL="2422525" indent="0">
              <a:buNone/>
            </a:pPr>
            <a:r>
              <a:rPr lang="en-US" sz="2000" b="1" dirty="0">
                <a:solidFill>
                  <a:srgbClr val="FF0000"/>
                </a:solidFill>
              </a:rPr>
              <a:t>let </a:t>
            </a:r>
            <a:r>
              <a:rPr lang="en-US" sz="2000" b="1" dirty="0" err="1">
                <a:solidFill>
                  <a:srgbClr val="FF0000"/>
                </a:solidFill>
              </a:rPr>
              <a:t>parentElement</a:t>
            </a:r>
            <a:r>
              <a:rPr lang="en-US" sz="2000" b="1" dirty="0">
                <a:solidFill>
                  <a:srgbClr val="FF0000"/>
                </a:solidFill>
              </a:rPr>
              <a:t> = </a:t>
            </a:r>
            <a:r>
              <a:rPr lang="en-US" sz="2000" b="1" dirty="0" err="1">
                <a:solidFill>
                  <a:srgbClr val="FF0000"/>
                </a:solidFill>
              </a:rPr>
              <a:t>document.getElementById</a:t>
            </a:r>
            <a:r>
              <a:rPr lang="en-US" sz="2000" b="1" dirty="0">
                <a:solidFill>
                  <a:srgbClr val="FF0000"/>
                </a:solidFill>
              </a:rPr>
              <a:t>("parent");</a:t>
            </a:r>
            <a:endParaRPr lang="en-US" sz="2000" b="1" dirty="0">
              <a:solidFill>
                <a:srgbClr val="FF0000"/>
              </a:solidFill>
            </a:endParaRPr>
          </a:p>
          <a:p>
            <a:pPr marL="2422525" indent="0"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parentElement.appendChild</a:t>
            </a:r>
            <a:r>
              <a:rPr lang="en-US" sz="2000" b="1" dirty="0">
                <a:solidFill>
                  <a:srgbClr val="FF0000"/>
                </a:solidFill>
              </a:rPr>
              <a:t>(</a:t>
            </a:r>
            <a:r>
              <a:rPr lang="en-US" sz="2000" b="1" dirty="0" err="1">
                <a:solidFill>
                  <a:srgbClr val="FF0000"/>
                </a:solidFill>
              </a:rPr>
              <a:t>newDiv</a:t>
            </a:r>
            <a:r>
              <a:rPr lang="en-US" sz="2000" b="1" dirty="0">
                <a:solidFill>
                  <a:srgbClr val="FF0000"/>
                </a:solidFill>
              </a:rPr>
              <a:t>);</a:t>
            </a:r>
            <a:endParaRPr lang="en-US" sz="2400" dirty="0"/>
          </a:p>
          <a:p>
            <a:r>
              <a:rPr lang="en-US" sz="2400" dirty="0" err="1"/>
              <a:t>insertBefore</a:t>
            </a:r>
            <a:r>
              <a:rPr lang="en-US" sz="2400" dirty="0"/>
              <a:t>(): Inserts a new node before an existing node.</a:t>
            </a:r>
            <a:endParaRPr lang="en-US" sz="2400" dirty="0"/>
          </a:p>
          <a:p>
            <a:pPr marL="2606675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let parent = </a:t>
            </a:r>
            <a:r>
              <a:rPr lang="en-US" sz="1800" b="1" dirty="0" err="1">
                <a:solidFill>
                  <a:srgbClr val="FF0000"/>
                </a:solidFill>
              </a:rPr>
              <a:t>document.getElementById</a:t>
            </a:r>
            <a:r>
              <a:rPr lang="en-US" sz="1800" b="1" dirty="0">
                <a:solidFill>
                  <a:srgbClr val="FF0000"/>
                </a:solidFill>
              </a:rPr>
              <a:t>("parent");</a:t>
            </a:r>
            <a:endParaRPr lang="en-US" sz="1800" b="1" dirty="0">
              <a:solidFill>
                <a:srgbClr val="FF0000"/>
              </a:solidFill>
            </a:endParaRPr>
          </a:p>
          <a:p>
            <a:pPr marL="2606675" indent="0">
              <a:buNone/>
            </a:pPr>
            <a:r>
              <a:rPr lang="en-US" sz="1800" b="1" dirty="0">
                <a:solidFill>
                  <a:srgbClr val="FF0000"/>
                </a:solidFill>
              </a:rPr>
              <a:t>let child = </a:t>
            </a:r>
            <a:r>
              <a:rPr lang="en-US" sz="1800" b="1" dirty="0" err="1">
                <a:solidFill>
                  <a:srgbClr val="FF0000"/>
                </a:solidFill>
              </a:rPr>
              <a:t>document.getElementById</a:t>
            </a:r>
            <a:r>
              <a:rPr lang="en-US" sz="1800" b="1" dirty="0">
                <a:solidFill>
                  <a:srgbClr val="FF0000"/>
                </a:solidFill>
              </a:rPr>
              <a:t>("child");</a:t>
            </a:r>
            <a:endParaRPr lang="en-US" sz="1800" b="1" dirty="0">
              <a:solidFill>
                <a:srgbClr val="FF0000"/>
              </a:solidFill>
            </a:endParaRPr>
          </a:p>
          <a:p>
            <a:pPr marL="2606675" indent="0">
              <a:buNone/>
            </a:pPr>
            <a:r>
              <a:rPr lang="en-US" sz="1800" b="1" dirty="0" err="1">
                <a:solidFill>
                  <a:srgbClr val="FF0000"/>
                </a:solidFill>
              </a:rPr>
              <a:t>parent.insertBefore</a:t>
            </a:r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dirty="0" err="1">
                <a:solidFill>
                  <a:srgbClr val="FF0000"/>
                </a:solidFill>
              </a:rPr>
              <a:t>newDiv</a:t>
            </a:r>
            <a:r>
              <a:rPr lang="en-US" sz="1800" b="1" dirty="0">
                <a:solidFill>
                  <a:srgbClr val="FF0000"/>
                </a:solidFill>
              </a:rPr>
              <a:t>, child);</a:t>
            </a:r>
            <a:endParaRPr lang="en-US" sz="2400" dirty="0"/>
          </a:p>
          <a:p>
            <a:r>
              <a:rPr lang="en-US" sz="2400" dirty="0" err="1"/>
              <a:t>removeChild</a:t>
            </a:r>
            <a:r>
              <a:rPr lang="en-US" sz="2400" dirty="0"/>
              <a:t>(): Removes a child node from an element</a:t>
            </a:r>
            <a:endParaRPr lang="en-US" sz="2400" dirty="0"/>
          </a:p>
          <a:p>
            <a:pPr marL="2606675" indent="0">
              <a:buNone/>
            </a:pPr>
            <a:r>
              <a:rPr lang="en-IN" altLang="en-IN" sz="2000" b="1" dirty="0">
                <a:solidFill>
                  <a:srgbClr val="FF0000"/>
                </a:solidFill>
              </a:rPr>
              <a:t>let parent = </a:t>
            </a:r>
            <a:r>
              <a:rPr lang="en-IN" altLang="en-IN" sz="2000" b="1" dirty="0" err="1">
                <a:solidFill>
                  <a:srgbClr val="FF0000"/>
                </a:solidFill>
              </a:rPr>
              <a:t>document.getElementById</a:t>
            </a:r>
            <a:r>
              <a:rPr lang="en-IN" altLang="en-IN" sz="2000" b="1" dirty="0">
                <a:solidFill>
                  <a:srgbClr val="FF0000"/>
                </a:solidFill>
              </a:rPr>
              <a:t>("parent");</a:t>
            </a:r>
            <a:endParaRPr lang="en-IN" altLang="en-IN" sz="2000" b="1" dirty="0">
              <a:solidFill>
                <a:srgbClr val="FF0000"/>
              </a:solidFill>
            </a:endParaRPr>
          </a:p>
          <a:p>
            <a:pPr marL="2606675" indent="0">
              <a:buNone/>
            </a:pPr>
            <a:r>
              <a:rPr lang="en-IN" altLang="en-IN" sz="2000" b="1" dirty="0">
                <a:solidFill>
                  <a:srgbClr val="FF0000"/>
                </a:solidFill>
              </a:rPr>
              <a:t>let child = </a:t>
            </a:r>
            <a:r>
              <a:rPr lang="en-IN" altLang="en-IN" sz="2000" b="1" dirty="0" err="1">
                <a:solidFill>
                  <a:srgbClr val="FF0000"/>
                </a:solidFill>
              </a:rPr>
              <a:t>document.getElementById</a:t>
            </a:r>
            <a:r>
              <a:rPr lang="en-IN" altLang="en-IN" sz="2000" b="1" dirty="0">
                <a:solidFill>
                  <a:srgbClr val="FF0000"/>
                </a:solidFill>
              </a:rPr>
              <a:t>("child");</a:t>
            </a:r>
            <a:endParaRPr lang="en-IN" altLang="en-IN" sz="2000" b="1" dirty="0">
              <a:solidFill>
                <a:srgbClr val="FF0000"/>
              </a:solidFill>
            </a:endParaRPr>
          </a:p>
          <a:p>
            <a:pPr marL="2606675" indent="0">
              <a:buNone/>
            </a:pPr>
            <a:r>
              <a:rPr lang="en-IN" altLang="en-IN" sz="2000" b="1" dirty="0" err="1">
                <a:solidFill>
                  <a:srgbClr val="FF0000"/>
                </a:solidFill>
              </a:rPr>
              <a:t>parent.removeChild</a:t>
            </a:r>
            <a:r>
              <a:rPr lang="en-IN" altLang="en-IN" sz="2000" b="1" dirty="0">
                <a:solidFill>
                  <a:srgbClr val="FF0000"/>
                </a:solidFill>
              </a:rPr>
              <a:t>(child);</a:t>
            </a:r>
            <a:endParaRPr lang="en-IN" altLang="en-I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alt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Events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85000" lnSpcReduction="20000"/>
          </a:bodyPr>
          <a:lstStyle/>
          <a:p>
            <a:r>
              <a:rPr lang="en-US" dirty="0"/>
              <a:t>HTML DOM allows JavaScript to react to HTML events</a:t>
            </a:r>
            <a:endParaRPr lang="en-US" dirty="0"/>
          </a:p>
          <a:p>
            <a:r>
              <a:rPr lang="en-US" dirty="0"/>
              <a:t>A JavaScript can be executed when an event occurs, like when a user clicks on an HTML element.</a:t>
            </a:r>
            <a:endParaRPr lang="en-US" dirty="0"/>
          </a:p>
          <a:p>
            <a:r>
              <a:rPr lang="en-US" dirty="0"/>
              <a:t>Events are things that happen in the system you are programming — the system produces (or "fires") a signal of some kind when an event occurs.</a:t>
            </a:r>
            <a:endParaRPr lang="en-US" dirty="0"/>
          </a:p>
          <a:p>
            <a:r>
              <a:rPr lang="en-US" dirty="0"/>
              <a:t>Examples of HTML events:</a:t>
            </a:r>
            <a:endParaRPr lang="en-US" dirty="0"/>
          </a:p>
          <a:p>
            <a:pPr lvl="1"/>
            <a:r>
              <a:rPr lang="en-US" dirty="0"/>
              <a:t>When a user clicks the mouse</a:t>
            </a:r>
            <a:endParaRPr lang="en-US" dirty="0"/>
          </a:p>
          <a:p>
            <a:pPr lvl="1"/>
            <a:r>
              <a:rPr lang="en-US" dirty="0"/>
              <a:t>When a web page has loaded</a:t>
            </a:r>
            <a:endParaRPr lang="en-US" dirty="0"/>
          </a:p>
          <a:p>
            <a:pPr lvl="1"/>
            <a:r>
              <a:rPr lang="en-US" dirty="0"/>
              <a:t>When an image has been loaded</a:t>
            </a:r>
            <a:endParaRPr lang="en-US" dirty="0"/>
          </a:p>
          <a:p>
            <a:pPr lvl="1"/>
            <a:r>
              <a:rPr lang="en-US" dirty="0"/>
              <a:t>When the mouse moves over an element</a:t>
            </a:r>
            <a:endParaRPr lang="en-US" dirty="0"/>
          </a:p>
          <a:p>
            <a:pPr lvl="1"/>
            <a:r>
              <a:rPr lang="en-US" dirty="0"/>
              <a:t>When an input field is changed</a:t>
            </a:r>
            <a:endParaRPr lang="en-US" dirty="0"/>
          </a:p>
          <a:p>
            <a:pPr lvl="1"/>
            <a:r>
              <a:rPr lang="en-US" dirty="0"/>
              <a:t>When an HTML form is submitted</a:t>
            </a:r>
            <a:endParaRPr lang="en-US" dirty="0"/>
          </a:p>
          <a:p>
            <a:pPr lvl="1"/>
            <a:r>
              <a:rPr lang="en-US" dirty="0"/>
              <a:t>When a user strokes a key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Event Handling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To react to an event, an event handler is attached to it.</a:t>
            </a:r>
            <a:endParaRPr lang="en-US" dirty="0"/>
          </a:p>
          <a:p>
            <a:r>
              <a:rPr lang="en-US" dirty="0"/>
              <a:t>This is a block of code that runs when the event fires. </a:t>
            </a:r>
            <a:endParaRPr lang="en-US" dirty="0"/>
          </a:p>
          <a:p>
            <a:r>
              <a:rPr lang="en-US" dirty="0"/>
              <a:t>Note: Event handlers are sometimes called event listeners — they are pretty much interchangeable.</a:t>
            </a:r>
            <a:endParaRPr lang="en-IN" altLang="en-IN" dirty="0"/>
          </a:p>
          <a:p>
            <a:r>
              <a:rPr lang="en-IN" altLang="en-IN" dirty="0" err="1"/>
              <a:t>addEventListener</a:t>
            </a:r>
            <a:r>
              <a:rPr lang="en-IN" altLang="en-IN" dirty="0"/>
              <a:t>(): Attaches an event handler to an element.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An example: handling a click event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000" dirty="0"/>
              <a:t>The HTML &lt;button&gt; element will fire an event when the user clicks the button.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is fine to make the handler function a separate named function, like this:</a:t>
            </a:r>
            <a:endParaRPr lang="en-US" sz="2000" dirty="0"/>
          </a:p>
          <a:p>
            <a:endParaRPr lang="en-IN" altLang="en-IN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7069" y="2252811"/>
            <a:ext cx="7006061" cy="13709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480" y="4534511"/>
            <a:ext cx="7779490" cy="1770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Event Types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click: Triggered when an element is clicked.</a:t>
            </a:r>
            <a:endParaRPr lang="en-US" dirty="0"/>
          </a:p>
          <a:p>
            <a:r>
              <a:rPr lang="en-US" dirty="0"/>
              <a:t>mouseover: Triggered when the mouse hovers over an element.</a:t>
            </a:r>
            <a:endParaRPr lang="en-US" dirty="0"/>
          </a:p>
          <a:p>
            <a:r>
              <a:rPr lang="en-US" dirty="0" err="1"/>
              <a:t>mouseout</a:t>
            </a:r>
            <a:r>
              <a:rPr lang="en-US" dirty="0"/>
              <a:t>: Triggered when the mouse leaves an element.</a:t>
            </a:r>
            <a:endParaRPr lang="en-US" dirty="0"/>
          </a:p>
          <a:p>
            <a:r>
              <a:rPr lang="en-US" dirty="0" err="1"/>
              <a:t>keydown</a:t>
            </a:r>
            <a:r>
              <a:rPr lang="en-US" dirty="0"/>
              <a:t>: Triggered when a key is pressed down.</a:t>
            </a:r>
            <a:endParaRPr lang="en-US" dirty="0"/>
          </a:p>
          <a:p>
            <a:r>
              <a:rPr lang="en-US" dirty="0"/>
              <a:t>submit: Triggered when a form is submitted.</a:t>
            </a:r>
            <a:endParaRPr lang="en-US" dirty="0"/>
          </a:p>
          <a:p>
            <a:r>
              <a:rPr lang="en-US" dirty="0" err="1"/>
              <a:t>dblclick</a:t>
            </a:r>
            <a:r>
              <a:rPr lang="en-US" dirty="0"/>
              <a:t> —when the element is double-clicked.</a:t>
            </a:r>
            <a:endParaRPr lang="en-US" dirty="0"/>
          </a:p>
          <a:p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Removing Event Listeners: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IN" altLang="en-IN" dirty="0" err="1"/>
              <a:t>removeEventListener</a:t>
            </a:r>
            <a:r>
              <a:rPr lang="en-IN" altLang="en-IN" dirty="0"/>
              <a:t>(): Removes an event handler from an element</a:t>
            </a:r>
            <a:endParaRPr lang="en-IN" altLang="en-IN" dirty="0"/>
          </a:p>
          <a:p>
            <a:endParaRPr lang="en-IN" altLang="en-IN" dirty="0"/>
          </a:p>
          <a:p>
            <a:pPr marL="0" indent="0" algn="ctr">
              <a:buNone/>
            </a:pPr>
            <a:r>
              <a:rPr lang="en-IN" altLang="en-IN" dirty="0" err="1">
                <a:solidFill>
                  <a:srgbClr val="FF0000"/>
                </a:solidFill>
              </a:rPr>
              <a:t>button.removeEventListener</a:t>
            </a:r>
            <a:r>
              <a:rPr lang="en-IN" altLang="en-IN" dirty="0">
                <a:solidFill>
                  <a:srgbClr val="FF0000"/>
                </a:solidFill>
              </a:rPr>
              <a:t>("click", </a:t>
            </a:r>
            <a:r>
              <a:rPr lang="en-IN" altLang="en-IN" dirty="0" err="1">
                <a:solidFill>
                  <a:srgbClr val="FF0000"/>
                </a:solidFill>
              </a:rPr>
              <a:t>clickHandler</a:t>
            </a:r>
            <a:r>
              <a:rPr lang="en-IN" altLang="en-IN" dirty="0">
                <a:solidFill>
                  <a:srgbClr val="FF0000"/>
                </a:solidFill>
              </a:rPr>
              <a:t>);</a:t>
            </a:r>
            <a:endParaRPr lang="en-IN" altLang="en-I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Adding multiple listeners for a single event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By making more than one call to </a:t>
            </a:r>
            <a:r>
              <a:rPr lang="en-US" dirty="0" err="1"/>
              <a:t>addEventListener</a:t>
            </a:r>
            <a:r>
              <a:rPr lang="en-US" dirty="0"/>
              <a:t>(), providing different handlers, we can have multiple handlers for a single event:</a:t>
            </a: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IN" altLang="en-IN" b="1" dirty="0" err="1">
                <a:solidFill>
                  <a:srgbClr val="FF0000"/>
                </a:solidFill>
              </a:rPr>
              <a:t>myElement.addEventListener</a:t>
            </a:r>
            <a:r>
              <a:rPr lang="en-IN" altLang="en-IN" b="1" dirty="0">
                <a:solidFill>
                  <a:srgbClr val="FF0000"/>
                </a:solidFill>
              </a:rPr>
              <a:t>("click", </a:t>
            </a:r>
            <a:r>
              <a:rPr lang="en-IN" altLang="en-IN" b="1" dirty="0" err="1">
                <a:solidFill>
                  <a:srgbClr val="FF0000"/>
                </a:solidFill>
              </a:rPr>
              <a:t>functionA</a:t>
            </a:r>
            <a:r>
              <a:rPr lang="en-IN" altLang="en-IN" b="1" dirty="0">
                <a:solidFill>
                  <a:srgbClr val="FF0000"/>
                </a:solidFill>
              </a:rPr>
              <a:t>);</a:t>
            </a:r>
            <a:endParaRPr lang="en-IN" altLang="en-IN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IN" altLang="en-IN" b="1" dirty="0" err="1">
                <a:solidFill>
                  <a:srgbClr val="FF0000"/>
                </a:solidFill>
              </a:rPr>
              <a:t>myElement.addEventListener</a:t>
            </a:r>
            <a:r>
              <a:rPr lang="en-IN" altLang="en-IN" b="1" dirty="0">
                <a:solidFill>
                  <a:srgbClr val="FF0000"/>
                </a:solidFill>
              </a:rPr>
              <a:t>("click", </a:t>
            </a:r>
            <a:r>
              <a:rPr lang="en-IN" altLang="en-IN" b="1" dirty="0" err="1">
                <a:solidFill>
                  <a:srgbClr val="FF0000"/>
                </a:solidFill>
              </a:rPr>
              <a:t>functionB</a:t>
            </a:r>
            <a:r>
              <a:rPr lang="en-IN" altLang="en-IN" b="1" dirty="0">
                <a:solidFill>
                  <a:srgbClr val="FF0000"/>
                </a:solidFill>
              </a:rPr>
              <a:t>);</a:t>
            </a:r>
            <a:endParaRPr lang="en-IN" altLang="en-IN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endParaRPr lang="en-IN" altLang="en-IN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Both functions would now run when the element is clicked.</a:t>
            </a:r>
            <a:endParaRPr lang="en-IN" altLang="en-IN" dirty="0"/>
          </a:p>
          <a:p>
            <a:pPr marL="0" indent="0">
              <a:buNone/>
            </a:pP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905" y="1092517"/>
            <a:ext cx="11426190" cy="5354003"/>
          </a:xfrm>
        </p:spPr>
        <p:txBody>
          <a:bodyPr numCol="1">
            <a:normAutofit lnSpcReduction="10000"/>
          </a:bodyPr>
          <a:lstStyle/>
          <a:p>
            <a:r>
              <a:rPr lang="en-IN" altLang="en-IN" sz="2000" b="0" i="0" dirty="0" err="1">
                <a:solidFill>
                  <a:srgbClr val="000000"/>
                </a:solidFill>
                <a:effectLst/>
              </a:rPr>
              <a:t>document.write</a:t>
            </a:r>
            <a:r>
              <a:rPr lang="en-IN" altLang="en-IN" sz="2000" b="0" i="0" dirty="0">
                <a:solidFill>
                  <a:srgbClr val="000000"/>
                </a:solidFill>
                <a:effectLst/>
              </a:rPr>
              <a:t>()</a:t>
            </a:r>
            <a:endParaRPr lang="en-IN" altLang="en-IN" sz="2000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The </a:t>
            </a:r>
            <a:r>
              <a:rPr lang="en-US" sz="20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document.write</a:t>
            </a:r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() method writes the content (a string of text) directly to the HTML document or web page. </a:t>
            </a:r>
            <a:endParaRPr lang="en-IN" altLang="en-IN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r>
              <a:rPr lang="en-US" sz="2000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document.write</a:t>
            </a:r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() should be written within the &lt;script&gt; and &lt;/script&gt; tags</a:t>
            </a:r>
            <a:endParaRPr lang="en-US" sz="2000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lvl="1"/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endParaRPr lang="en-US" sz="2000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lvl="1"/>
            <a:endParaRPr lang="en-IN" altLang="en-IN" sz="2000" b="0" i="0" dirty="0">
              <a:solidFill>
                <a:srgbClr val="000000"/>
              </a:solidFill>
              <a:effectLst/>
            </a:endParaRPr>
          </a:p>
          <a:p>
            <a:pPr lvl="1"/>
            <a:endParaRPr lang="en-IN" altLang="en-IN" sz="2000" b="0" i="0" dirty="0">
              <a:solidFill>
                <a:srgbClr val="000000"/>
              </a:solidFill>
              <a:effectLst/>
            </a:endParaRPr>
          </a:p>
          <a:p>
            <a:r>
              <a:rPr lang="en-IN" altLang="en-IN" sz="2000" b="0" i="0" dirty="0">
                <a:solidFill>
                  <a:srgbClr val="000000"/>
                </a:solidFill>
                <a:effectLst/>
              </a:rPr>
              <a:t>alert()</a:t>
            </a:r>
            <a:endParaRPr lang="en-IN" altLang="en-IN" sz="2000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The alert() is a window method that instruct the browser to display an alert box with the message. </a:t>
            </a:r>
            <a:endParaRPr lang="en-US" sz="2000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lvl="1"/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endParaRPr lang="en-US" sz="2000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pPr lvl="1"/>
            <a:endParaRPr lang="en-US" sz="2000" dirty="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lvl="1"/>
            <a:endParaRPr lang="en-IN" altLang="en-IN" sz="2000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  <a:p>
            <a:r>
              <a:rPr lang="en-IN" altLang="en-IN" sz="2000" b="0" i="0" dirty="0">
                <a:solidFill>
                  <a:srgbClr val="000000"/>
                </a:solidFill>
                <a:effectLst/>
              </a:rPr>
              <a:t>console.log()</a:t>
            </a:r>
            <a:endParaRPr lang="en-IN" altLang="en-IN" sz="2000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The </a:t>
            </a:r>
            <a:r>
              <a:rPr lang="en-US" sz="20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console.log()</a:t>
            </a:r>
            <a:r>
              <a:rPr lang="en-US" sz="20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 is a very convenient method to print the message to web Console. </a:t>
            </a:r>
            <a:endParaRPr lang="en-US" sz="2000" b="0" i="0" dirty="0">
              <a:solidFill>
                <a:srgbClr val="000000"/>
              </a:solidFill>
              <a:effectLst/>
              <a:highlight>
                <a:srgbClr val="FFFFFF"/>
              </a:highligh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4205" y="125730"/>
            <a:ext cx="4302274" cy="1130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235" y="2545616"/>
            <a:ext cx="3590985" cy="10965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28" y="4481541"/>
            <a:ext cx="4023227" cy="899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Other event listener mechanisms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IN" altLang="en-IN" dirty="0"/>
              <a:t>It is r</a:t>
            </a:r>
            <a:r>
              <a:rPr lang="en-US" dirty="0" err="1"/>
              <a:t>ecommend</a:t>
            </a:r>
            <a:r>
              <a:rPr lang="en-US" dirty="0"/>
              <a:t> to use </a:t>
            </a:r>
            <a:r>
              <a:rPr lang="en-US" dirty="0" err="1"/>
              <a:t>addEventListener</a:t>
            </a:r>
            <a:r>
              <a:rPr lang="en-US" dirty="0"/>
              <a:t>() to register event handlers.</a:t>
            </a:r>
            <a:endParaRPr lang="en-US" dirty="0"/>
          </a:p>
          <a:p>
            <a:r>
              <a:rPr lang="en-US" dirty="0"/>
              <a:t>It's the most powerful method and scales best with more complex programs.</a:t>
            </a:r>
            <a:endParaRPr lang="en-US" dirty="0"/>
          </a:p>
          <a:p>
            <a:r>
              <a:rPr lang="en-US" dirty="0"/>
              <a:t>However, there are two other ways of registering event </a:t>
            </a:r>
            <a:endParaRPr lang="en-US" dirty="0"/>
          </a:p>
          <a:p>
            <a:pPr lvl="1"/>
            <a:r>
              <a:rPr lang="en-US" dirty="0"/>
              <a:t>event handler properties and</a:t>
            </a:r>
            <a:endParaRPr lang="en-US" dirty="0"/>
          </a:p>
          <a:p>
            <a:pPr lvl="1"/>
            <a:r>
              <a:rPr lang="en-US" dirty="0"/>
              <a:t>inline event handlers.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Event handler properties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10000"/>
          </a:bodyPr>
          <a:lstStyle/>
          <a:p>
            <a:r>
              <a:rPr lang="en-US" dirty="0"/>
              <a:t>Objects (such as buttons) that can fire events also usually have properties whose name is </a:t>
            </a:r>
            <a:r>
              <a:rPr lang="en-US" dirty="0">
                <a:solidFill>
                  <a:srgbClr val="FF0000"/>
                </a:solidFill>
              </a:rPr>
              <a:t>on</a:t>
            </a:r>
            <a:r>
              <a:rPr lang="en-US" dirty="0"/>
              <a:t> followed by the name of the event. </a:t>
            </a:r>
            <a:endParaRPr lang="en-US" dirty="0"/>
          </a:p>
          <a:p>
            <a:r>
              <a:rPr lang="en-US" dirty="0"/>
              <a:t>For example, elements have a property </a:t>
            </a:r>
            <a:r>
              <a:rPr lang="en-US" dirty="0">
                <a:solidFill>
                  <a:srgbClr val="FF0000"/>
                </a:solidFill>
              </a:rPr>
              <a:t>onclick</a:t>
            </a:r>
            <a:r>
              <a:rPr lang="en-US" dirty="0"/>
              <a:t>.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event handler properties, we can't add more than one handler for a single event. 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5358" y="3311501"/>
            <a:ext cx="8965493" cy="1900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Inline event handlers [— don't use these]</a:t>
            </a:r>
            <a:endParaRPr lang="en-IN" alt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436846" y="1796832"/>
            <a:ext cx="9135428" cy="397031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alt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!DOCTYPE</a:t>
            </a:r>
            <a:r>
              <a:rPr lang="en-IN" alt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html</a:t>
            </a: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altLang="en-IN" dirty="0"/>
            </a:b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alt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altLang="en-IN" dirty="0"/>
            </a:b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alt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altLang="en-IN" dirty="0"/>
            </a:br>
            <a:br>
              <a:rPr lang="en-IN" altLang="en-IN" dirty="0"/>
            </a:b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alt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IN" altLang="en-IN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onclick</a:t>
            </a: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lang="en-IN" altLang="en-IN" b="0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changeText</a:t>
            </a: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(this)"&gt;</a:t>
            </a:r>
            <a:r>
              <a:rPr lang="en-IN" alt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 on this text!</a:t>
            </a: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alt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/h1</a:t>
            </a: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altLang="en-IN" dirty="0"/>
            </a:br>
            <a:br>
              <a:rPr lang="en-IN" altLang="en-IN" dirty="0"/>
            </a:b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alt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alt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alt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alt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changeText</a:t>
            </a:r>
            <a:r>
              <a:rPr lang="en-IN" alt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(id) {</a:t>
            </a:r>
            <a:br>
              <a:rPr lang="en-IN" alt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IN" altLang="en-IN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id.innerHTML</a:t>
            </a:r>
            <a:r>
              <a:rPr lang="en-IN" alt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IN" alt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altLang="en-IN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Ooops</a:t>
            </a:r>
            <a:r>
              <a:rPr lang="en-IN" alt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IN" alt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IN" alt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IN" altLang="en-IN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alt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/script</a:t>
            </a: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altLang="en-IN" dirty="0"/>
            </a:br>
            <a:br>
              <a:rPr lang="en-IN" altLang="en-IN" dirty="0"/>
            </a:b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alt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/body</a:t>
            </a: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IN" altLang="en-IN" dirty="0"/>
            </a:b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altLang="en-IN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/html</a:t>
            </a:r>
            <a:r>
              <a:rPr lang="en-IN" altLang="en-IN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Integrating JavaScript with CSS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43050"/>
            <a:ext cx="10866120" cy="5212080"/>
          </a:xfrm>
        </p:spPr>
        <p:txBody>
          <a:bodyPr numCol="1">
            <a:normAutofit/>
          </a:bodyPr>
          <a:lstStyle/>
          <a:p>
            <a:r>
              <a:rPr lang="en-US" sz="2000" dirty="0"/>
              <a:t>JavaScript allows you to dynamically manipulate CSS styles, enabling interactive and responsive user interfaces.</a:t>
            </a:r>
            <a:endParaRPr lang="en-US" sz="2000" dirty="0"/>
          </a:p>
          <a:p>
            <a:r>
              <a:rPr lang="en-US" sz="2000" dirty="0"/>
              <a:t>You can change the appearance of elements based on user actions (e.g., clicks, hovers).</a:t>
            </a:r>
            <a:endParaRPr lang="en-US" sz="2000" dirty="0"/>
          </a:p>
          <a:p>
            <a:r>
              <a:rPr lang="en-US" sz="2000" dirty="0"/>
              <a:t>Element's styles can be modify using JavaScript by targeting the </a:t>
            </a:r>
            <a:r>
              <a:rPr lang="en-US" sz="2000" b="1" dirty="0"/>
              <a:t>style</a:t>
            </a:r>
            <a:r>
              <a:rPr lang="en-US" sz="2000" dirty="0"/>
              <a:t> property of a DOM element.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marL="0" indent="0" algn="ctr">
              <a:buNone/>
            </a:pPr>
            <a:r>
              <a:rPr lang="en-IN" altLang="en-IN" sz="2000" b="1" dirty="0" err="1">
                <a:solidFill>
                  <a:srgbClr val="FF0000"/>
                </a:solidFill>
              </a:rPr>
              <a:t>document.getElementById</a:t>
            </a:r>
            <a:r>
              <a:rPr lang="en-IN" altLang="en-IN" sz="2000" b="1" dirty="0">
                <a:solidFill>
                  <a:srgbClr val="FF0000"/>
                </a:solidFill>
              </a:rPr>
              <a:t>("</a:t>
            </a:r>
            <a:r>
              <a:rPr lang="en-IN" altLang="en-IN" sz="2000" b="1" dirty="0" err="1">
                <a:solidFill>
                  <a:srgbClr val="FF0000"/>
                </a:solidFill>
              </a:rPr>
              <a:t>myElement</a:t>
            </a:r>
            <a:r>
              <a:rPr lang="en-IN" altLang="en-IN" sz="2000" b="1" dirty="0">
                <a:solidFill>
                  <a:srgbClr val="FF0000"/>
                </a:solidFill>
              </a:rPr>
              <a:t>").</a:t>
            </a:r>
            <a:r>
              <a:rPr lang="en-IN" altLang="en-IN" sz="2000" b="1" dirty="0" err="1">
                <a:solidFill>
                  <a:srgbClr val="FF0000"/>
                </a:solidFill>
              </a:rPr>
              <a:t>style.color</a:t>
            </a:r>
            <a:r>
              <a:rPr lang="en-IN" altLang="en-IN" sz="2000" b="1" dirty="0">
                <a:solidFill>
                  <a:srgbClr val="FF0000"/>
                </a:solidFill>
              </a:rPr>
              <a:t> = "red";</a:t>
            </a:r>
            <a:endParaRPr lang="en-IN" altLang="en-IN" sz="2000" b="1" dirty="0"/>
          </a:p>
          <a:p>
            <a:r>
              <a:rPr lang="en-IN" altLang="en-IN" sz="2000" dirty="0"/>
              <a:t>Changing Multiple Styles: </a:t>
            </a:r>
            <a:endParaRPr lang="en-IN" altLang="en-IN" sz="2000" dirty="0"/>
          </a:p>
          <a:p>
            <a:pPr marL="1978025" indent="0">
              <a:buNone/>
            </a:pPr>
            <a:r>
              <a:rPr lang="en-IN" altLang="en-IN" sz="2000" b="1" dirty="0">
                <a:solidFill>
                  <a:srgbClr val="FF0000"/>
                </a:solidFill>
              </a:rPr>
              <a:t>let element = </a:t>
            </a:r>
            <a:r>
              <a:rPr lang="en-IN" altLang="en-IN" sz="2000" b="1" dirty="0" err="1">
                <a:solidFill>
                  <a:srgbClr val="FF0000"/>
                </a:solidFill>
              </a:rPr>
              <a:t>document.getElementById</a:t>
            </a:r>
            <a:r>
              <a:rPr lang="en-IN" altLang="en-IN" sz="2000" b="1" dirty="0">
                <a:solidFill>
                  <a:srgbClr val="FF0000"/>
                </a:solidFill>
              </a:rPr>
              <a:t>("</a:t>
            </a:r>
            <a:r>
              <a:rPr lang="en-IN" altLang="en-IN" sz="2000" b="1" dirty="0" err="1">
                <a:solidFill>
                  <a:srgbClr val="FF0000"/>
                </a:solidFill>
              </a:rPr>
              <a:t>myElement</a:t>
            </a:r>
            <a:r>
              <a:rPr lang="en-IN" altLang="en-IN" sz="2000" b="1" dirty="0">
                <a:solidFill>
                  <a:srgbClr val="FF0000"/>
                </a:solidFill>
              </a:rPr>
              <a:t>");</a:t>
            </a:r>
            <a:endParaRPr lang="en-IN" altLang="en-IN" sz="2000" b="1" dirty="0">
              <a:solidFill>
                <a:srgbClr val="FF0000"/>
              </a:solidFill>
            </a:endParaRPr>
          </a:p>
          <a:p>
            <a:pPr marL="1978025" indent="0">
              <a:buNone/>
            </a:pPr>
            <a:r>
              <a:rPr lang="en-IN" altLang="en-IN" sz="2000" b="1" dirty="0" err="1">
                <a:solidFill>
                  <a:srgbClr val="FF0000"/>
                </a:solidFill>
              </a:rPr>
              <a:t>element.style.backgroundColor</a:t>
            </a:r>
            <a:r>
              <a:rPr lang="en-IN" altLang="en-IN" sz="2000" b="1" dirty="0">
                <a:solidFill>
                  <a:srgbClr val="FF0000"/>
                </a:solidFill>
              </a:rPr>
              <a:t> = "yellow";</a:t>
            </a:r>
            <a:endParaRPr lang="en-IN" altLang="en-IN" sz="2000" b="1" dirty="0">
              <a:solidFill>
                <a:srgbClr val="FF0000"/>
              </a:solidFill>
            </a:endParaRPr>
          </a:p>
          <a:p>
            <a:pPr marL="1978025" indent="0">
              <a:buNone/>
            </a:pPr>
            <a:r>
              <a:rPr lang="en-IN" altLang="en-IN" sz="2000" b="1" dirty="0" err="1">
                <a:solidFill>
                  <a:srgbClr val="FF0000"/>
                </a:solidFill>
              </a:rPr>
              <a:t>element.style.fontSize</a:t>
            </a:r>
            <a:r>
              <a:rPr lang="en-IN" altLang="en-IN" sz="2000" b="1" dirty="0">
                <a:solidFill>
                  <a:srgbClr val="FF0000"/>
                </a:solidFill>
              </a:rPr>
              <a:t> = "20px";</a:t>
            </a:r>
            <a:endParaRPr lang="en-IN" altLang="en-IN" sz="2000" b="1" dirty="0">
              <a:solidFill>
                <a:srgbClr val="FF0000"/>
              </a:solidFill>
            </a:endParaRPr>
          </a:p>
          <a:p>
            <a:pPr marL="1978025" indent="0">
              <a:buNone/>
            </a:pPr>
            <a:r>
              <a:rPr lang="en-IN" altLang="en-IN" sz="2000" b="1" dirty="0" err="1">
                <a:solidFill>
                  <a:srgbClr val="FF0000"/>
                </a:solidFill>
              </a:rPr>
              <a:t>element.style.margin</a:t>
            </a:r>
            <a:r>
              <a:rPr lang="en-IN" altLang="en-IN" sz="2000" b="1" dirty="0">
                <a:solidFill>
                  <a:srgbClr val="FF0000"/>
                </a:solidFill>
              </a:rPr>
              <a:t> = "10px";</a:t>
            </a:r>
            <a:endParaRPr lang="en-IN" altLang="en-IN" sz="2000" b="1" dirty="0">
              <a:solidFill>
                <a:srgbClr val="FF0000"/>
              </a:solidFill>
            </a:endParaRPr>
          </a:p>
          <a:p>
            <a:endParaRPr lang="en-IN" alt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395" y="3037783"/>
            <a:ext cx="4959605" cy="11113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Changing Style of the Element When Event Triggers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12085" y="1690688"/>
            <a:ext cx="4634335" cy="496018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74" y="1610678"/>
            <a:ext cx="4352395" cy="15736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84" y="4429926"/>
            <a:ext cx="4634335" cy="1636767"/>
          </a:xfrm>
          <a:prstGeom prst="rect">
            <a:avLst/>
          </a:prstGeom>
        </p:spPr>
      </p:pic>
      <p:sp>
        <p:nvSpPr>
          <p:cNvPr id="10" name="Arrow: Down 9"/>
          <p:cNvSpPr/>
          <p:nvPr/>
        </p:nvSpPr>
        <p:spPr>
          <a:xfrm>
            <a:off x="7978140" y="3306687"/>
            <a:ext cx="331470" cy="10009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IN" alt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8225101" y="3616783"/>
            <a:ext cx="917239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IN" altLang="en-IN" dirty="0"/>
              <a:t>On click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HTML5: Drag and Drop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000" dirty="0"/>
              <a:t>Drag and Drop is a feature in HTML5 that allows users to click on an element, drag it to a different location, and drop it. </a:t>
            </a:r>
            <a:endParaRPr lang="en-US" sz="2000" dirty="0"/>
          </a:p>
          <a:p>
            <a:r>
              <a:rPr lang="en-US" sz="2000" dirty="0"/>
              <a:t>This functionality can be used for a variety of applications, such as rearranging items, moving files, or creating interactive user interfaces.</a:t>
            </a:r>
            <a:endParaRPr lang="en-US" sz="2000" dirty="0"/>
          </a:p>
          <a:p>
            <a:r>
              <a:rPr lang="en-US" sz="2000" dirty="0"/>
              <a:t>Draggable Elements: Elements that can be dragged.</a:t>
            </a:r>
            <a:endParaRPr lang="en-US" sz="2000" dirty="0"/>
          </a:p>
          <a:p>
            <a:r>
              <a:rPr lang="en-US" sz="2000" dirty="0"/>
              <a:t>Drop Target: The element where the draggable item can be dropped.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draggable: An HTML attribute that makes an element draggable.</a:t>
            </a:r>
            <a:endParaRPr lang="en-US" sz="2000" dirty="0"/>
          </a:p>
          <a:p>
            <a:pPr marL="0" indent="0" algn="ctr">
              <a:buNone/>
            </a:pPr>
            <a:r>
              <a:rPr lang="en-IN" altLang="en-IN" sz="2000" b="1" dirty="0">
                <a:solidFill>
                  <a:srgbClr val="FF0000"/>
                </a:solidFill>
              </a:rPr>
              <a:t>&lt;</a:t>
            </a:r>
            <a:r>
              <a:rPr lang="en-IN" altLang="en-IN" sz="2000" b="1" dirty="0" err="1">
                <a:solidFill>
                  <a:srgbClr val="FF0000"/>
                </a:solidFill>
              </a:rPr>
              <a:t>img</a:t>
            </a:r>
            <a:r>
              <a:rPr lang="en-IN" altLang="en-IN" sz="2000" b="1" dirty="0">
                <a:solidFill>
                  <a:srgbClr val="FF0000"/>
                </a:solidFill>
              </a:rPr>
              <a:t> </a:t>
            </a:r>
            <a:r>
              <a:rPr lang="en-IN" altLang="en-IN" sz="2000" b="1" dirty="0" err="1">
                <a:solidFill>
                  <a:srgbClr val="FF0000"/>
                </a:solidFill>
              </a:rPr>
              <a:t>src</a:t>
            </a:r>
            <a:r>
              <a:rPr lang="en-IN" altLang="en-IN" sz="2000" b="1" dirty="0">
                <a:solidFill>
                  <a:srgbClr val="FF0000"/>
                </a:solidFill>
              </a:rPr>
              <a:t>="image.png" draggable="true" /&gt;</a:t>
            </a:r>
            <a:endParaRPr lang="en-IN" altLang="en-IN" sz="2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IN" alt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Drag and Drop Events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915" y="1428750"/>
            <a:ext cx="11266170" cy="5154930"/>
          </a:xfrm>
        </p:spPr>
        <p:txBody>
          <a:bodyPr numCol="1">
            <a:normAutofit fontScale="85000" lnSpcReduction="20000"/>
          </a:bodyPr>
          <a:lstStyle/>
          <a:p>
            <a:pPr>
              <a:lnSpc>
                <a:spcPct val="130000"/>
              </a:lnSpc>
            </a:pPr>
            <a:r>
              <a:rPr lang="en-US" sz="2400" dirty="0" err="1"/>
              <a:t>dragstart</a:t>
            </a:r>
            <a:r>
              <a:rPr lang="en-US" sz="2400" dirty="0"/>
              <a:t>: Fired when the drag operation begins.</a:t>
            </a: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/>
              <a:t>drag: Fired while the element is being dragged.</a:t>
            </a: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err="1"/>
              <a:t>dragenter</a:t>
            </a:r>
            <a:r>
              <a:rPr lang="en-US" sz="2400" dirty="0"/>
              <a:t>: Fired when the dragged element enters a drop target.</a:t>
            </a: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 err="1"/>
              <a:t>dragover</a:t>
            </a:r>
            <a:r>
              <a:rPr lang="en-US" sz="2400" dirty="0"/>
              <a:t>: Fired when the dragged element is over a drop target.</a:t>
            </a:r>
            <a:endParaRPr lang="en-US" sz="2400" dirty="0"/>
          </a:p>
          <a:p>
            <a:pPr lvl="1">
              <a:lnSpc>
                <a:spcPct val="130000"/>
              </a:lnSpc>
            </a:pPr>
            <a:r>
              <a:rPr lang="en-US" sz="2000" dirty="0"/>
              <a:t>Important: Prevent the default behavior to allow dropping.</a:t>
            </a:r>
            <a:endParaRPr lang="en-US" sz="2000" dirty="0"/>
          </a:p>
          <a:p>
            <a:pPr>
              <a:lnSpc>
                <a:spcPct val="130000"/>
              </a:lnSpc>
            </a:pPr>
            <a:r>
              <a:rPr lang="en-US" sz="2400" dirty="0" err="1"/>
              <a:t>dragleave</a:t>
            </a:r>
            <a:r>
              <a:rPr lang="en-US" sz="2400" dirty="0"/>
              <a:t>: Fired when the dragged element leaves a drop target.</a:t>
            </a:r>
            <a:endParaRPr lang="en-US" sz="2400" dirty="0"/>
          </a:p>
          <a:p>
            <a:pPr>
              <a:lnSpc>
                <a:spcPct val="130000"/>
              </a:lnSpc>
            </a:pPr>
            <a:r>
              <a:rPr lang="en-US" sz="2400" dirty="0"/>
              <a:t>drop: Fired when the dragged element is dropped on a drop target.</a:t>
            </a:r>
            <a:endParaRPr lang="en-US" sz="2400" dirty="0"/>
          </a:p>
          <a:p>
            <a:pPr marL="2149475" indent="0">
              <a:lnSpc>
                <a:spcPct val="130000"/>
              </a:lnSpc>
              <a:buNone/>
            </a:pPr>
            <a:r>
              <a:rPr lang="en-US" sz="1800" dirty="0" err="1">
                <a:solidFill>
                  <a:srgbClr val="FF0000"/>
                </a:solidFill>
              </a:rPr>
              <a:t>target.addEventListener</a:t>
            </a:r>
            <a:r>
              <a:rPr lang="en-US" sz="1800" dirty="0">
                <a:solidFill>
                  <a:srgbClr val="FF0000"/>
                </a:solidFill>
              </a:rPr>
              <a:t>("drop", function(event) {</a:t>
            </a:r>
            <a:endParaRPr lang="en-US" sz="1800" dirty="0">
              <a:solidFill>
                <a:srgbClr val="FF0000"/>
              </a:solidFill>
            </a:endParaRPr>
          </a:p>
          <a:p>
            <a:pPr marL="1978025" lvl="2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0000"/>
                </a:solidFill>
              </a:rPr>
              <a:t>    </a:t>
            </a:r>
            <a:r>
              <a:rPr lang="en-US" sz="1800" dirty="0" err="1">
                <a:solidFill>
                  <a:srgbClr val="FF0000"/>
                </a:solidFill>
              </a:rPr>
              <a:t>event.preventDefault</a:t>
            </a:r>
            <a:r>
              <a:rPr lang="en-US" sz="1800" dirty="0">
                <a:solidFill>
                  <a:srgbClr val="FF0000"/>
                </a:solidFill>
              </a:rPr>
              <a:t>(); // Prevent default action (e.g., opening a link)</a:t>
            </a:r>
            <a:endParaRPr lang="en-US" sz="1800" dirty="0">
              <a:solidFill>
                <a:srgbClr val="FF0000"/>
              </a:solidFill>
            </a:endParaRPr>
          </a:p>
          <a:p>
            <a:pPr marL="1978025" lvl="2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0000"/>
                </a:solidFill>
              </a:rPr>
              <a:t>    let data = </a:t>
            </a:r>
            <a:r>
              <a:rPr lang="en-US" sz="1800" dirty="0" err="1">
                <a:solidFill>
                  <a:srgbClr val="FF0000"/>
                </a:solidFill>
              </a:rPr>
              <a:t>event.dataTransfer.getData</a:t>
            </a:r>
            <a:r>
              <a:rPr lang="en-US" sz="1800" dirty="0">
                <a:solidFill>
                  <a:srgbClr val="FF0000"/>
                </a:solidFill>
              </a:rPr>
              <a:t>("text");</a:t>
            </a:r>
            <a:endParaRPr lang="en-US" sz="1800" dirty="0">
              <a:solidFill>
                <a:srgbClr val="FF0000"/>
              </a:solidFill>
            </a:endParaRPr>
          </a:p>
          <a:p>
            <a:pPr marL="1978025" lvl="2" indent="0">
              <a:lnSpc>
                <a:spcPct val="130000"/>
              </a:lnSpc>
              <a:buNone/>
            </a:pPr>
            <a:r>
              <a:rPr lang="en-US" sz="1800" dirty="0">
                <a:solidFill>
                  <a:srgbClr val="FF0000"/>
                </a:solidFill>
              </a:rPr>
              <a:t>    // Code to handle the dropped data    });</a:t>
            </a:r>
            <a:endParaRPr lang="en-US" sz="1800" dirty="0"/>
          </a:p>
          <a:p>
            <a:pPr>
              <a:lnSpc>
                <a:spcPct val="130000"/>
              </a:lnSpc>
            </a:pPr>
            <a:r>
              <a:rPr lang="en-US" sz="2400" dirty="0" err="1"/>
              <a:t>dragend</a:t>
            </a:r>
            <a:r>
              <a:rPr lang="en-US" sz="2400" dirty="0"/>
              <a:t>: Fired when the drag operation ends.</a:t>
            </a:r>
            <a:endParaRPr lang="en-IN" alt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030" y="97155"/>
            <a:ext cx="11079480" cy="6663690"/>
          </a:xfrm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 id="drag1" draggable="true" style="width: 100px; height: 100px; background-</a:t>
            </a:r>
            <a:r>
              <a:rPr lang="en-IN" altLang="en-IN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 blue;"&gt;&lt;/div&gt;</a:t>
            </a:r>
            <a:endParaRPr lang="en-IN" altLang="en-IN" sz="16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dirty="0">
                <a:solidFill>
                  <a:srgbClr val="800000"/>
                </a:solidFill>
                <a:latin typeface="Consolas" panose="020B0609020204030204" pitchFamily="49" charset="0"/>
              </a:rPr>
              <a:t>   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 id="</a:t>
            </a:r>
            <a:r>
              <a:rPr lang="en-IN" altLang="en-IN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dropZone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 style="width: 300px; height: 300px; border: 2px dashed black;"&gt;&lt;/div&gt;</a:t>
            </a:r>
            <a:endParaRPr lang="en-IN" altLang="en-IN" sz="16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dragItem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"drag1"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dropZone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altLang="en-IN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dropZone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dragItem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altLang="en-IN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dragstart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dataTransfer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altLang="en-I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 });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dropZone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altLang="en-IN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dragover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	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IN" altLang="en-I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Necessary to allow a drop   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dropZone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"drop"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	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dataTransfer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getData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draggedElement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	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appendChild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draggedElement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  });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 &lt;/body&gt;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IN" altLang="en-I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HTML5 canvas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000" dirty="0"/>
              <a:t>The HTML5 &lt;canvas&gt; element is used to draw graphics, animations, and render images on a web page using JavaScript. </a:t>
            </a:r>
            <a:endParaRPr lang="en-US" sz="2000" dirty="0"/>
          </a:p>
          <a:p>
            <a:r>
              <a:rPr lang="en-US" sz="2000" dirty="0"/>
              <a:t>It provides a 2D drawing surface that can be manipulated for dynamic, interactive content.</a:t>
            </a:r>
            <a:endParaRPr lang="en-US" sz="2000" dirty="0"/>
          </a:p>
          <a:p>
            <a:r>
              <a:rPr lang="en-US" sz="2000" dirty="0"/>
              <a:t>&lt;canvas&gt; </a:t>
            </a:r>
            <a:r>
              <a:rPr lang="en-US" sz="2000" dirty="0" err="1"/>
              <a:t>Tag:The</a:t>
            </a:r>
            <a:r>
              <a:rPr lang="en-US" sz="2000" dirty="0"/>
              <a:t> canvas element defines a drawing area in your HTML document.</a:t>
            </a:r>
            <a:endParaRPr lang="en-US" sz="2000" dirty="0"/>
          </a:p>
          <a:p>
            <a:pPr marL="0" indent="0" algn="ctr">
              <a:buNone/>
            </a:pPr>
            <a:r>
              <a:rPr lang="en-US" sz="2000" b="1" dirty="0">
                <a:solidFill>
                  <a:srgbClr val="FF0000"/>
                </a:solidFill>
              </a:rPr>
              <a:t>&lt;canvas id="</a:t>
            </a:r>
            <a:r>
              <a:rPr lang="en-US" sz="2000" b="1" dirty="0" err="1">
                <a:solidFill>
                  <a:srgbClr val="FF0000"/>
                </a:solidFill>
              </a:rPr>
              <a:t>myCanvas</a:t>
            </a:r>
            <a:r>
              <a:rPr lang="en-US" sz="2000" b="1" dirty="0">
                <a:solidFill>
                  <a:srgbClr val="FF0000"/>
                </a:solidFill>
              </a:rPr>
              <a:t>" width="500" height="400"&gt;&lt;/canvas&gt;</a:t>
            </a:r>
            <a:endParaRPr lang="en-US" sz="2000" b="1" dirty="0">
              <a:solidFill>
                <a:srgbClr val="FF0000"/>
              </a:solidFill>
            </a:endParaRPr>
          </a:p>
          <a:p>
            <a:r>
              <a:rPr lang="en-US" sz="2000" dirty="0"/>
              <a:t>Accessing the Canvas via JavaScript: To draw on the canvas, JavaScript is used to access the rendering context</a:t>
            </a:r>
            <a:endParaRPr lang="en-US" sz="2000" dirty="0"/>
          </a:p>
          <a:p>
            <a:pPr marL="1793875" indent="0">
              <a:buNone/>
            </a:pPr>
            <a:r>
              <a:rPr lang="en-IN" altLang="en-IN" sz="2000" b="1" dirty="0">
                <a:solidFill>
                  <a:srgbClr val="FF0000"/>
                </a:solidFill>
              </a:rPr>
              <a:t>let canvas = </a:t>
            </a:r>
            <a:r>
              <a:rPr lang="en-IN" altLang="en-IN" sz="2000" b="1" dirty="0" err="1">
                <a:solidFill>
                  <a:srgbClr val="FF0000"/>
                </a:solidFill>
              </a:rPr>
              <a:t>document.getElementById</a:t>
            </a:r>
            <a:r>
              <a:rPr lang="en-IN" altLang="en-IN" sz="2000" b="1" dirty="0">
                <a:solidFill>
                  <a:srgbClr val="FF0000"/>
                </a:solidFill>
              </a:rPr>
              <a:t>("</a:t>
            </a:r>
            <a:r>
              <a:rPr lang="en-IN" altLang="en-IN" sz="2000" b="1" dirty="0" err="1">
                <a:solidFill>
                  <a:srgbClr val="FF0000"/>
                </a:solidFill>
              </a:rPr>
              <a:t>myCanvas</a:t>
            </a:r>
            <a:r>
              <a:rPr lang="en-IN" altLang="en-IN" sz="2000" b="1" dirty="0">
                <a:solidFill>
                  <a:srgbClr val="FF0000"/>
                </a:solidFill>
              </a:rPr>
              <a:t>");</a:t>
            </a:r>
            <a:endParaRPr lang="en-IN" altLang="en-IN" sz="2000" b="1" dirty="0">
              <a:solidFill>
                <a:srgbClr val="FF0000"/>
              </a:solidFill>
            </a:endParaRPr>
          </a:p>
          <a:p>
            <a:pPr marL="1793875" indent="0">
              <a:buNone/>
            </a:pPr>
            <a:r>
              <a:rPr lang="en-IN" altLang="en-IN" sz="2000" b="1" dirty="0">
                <a:solidFill>
                  <a:srgbClr val="FF0000"/>
                </a:solidFill>
              </a:rPr>
              <a:t>let context = </a:t>
            </a:r>
            <a:r>
              <a:rPr lang="en-IN" altLang="en-IN" sz="2000" b="1" dirty="0" err="1">
                <a:solidFill>
                  <a:srgbClr val="FF0000"/>
                </a:solidFill>
              </a:rPr>
              <a:t>canvas.getContext</a:t>
            </a:r>
            <a:r>
              <a:rPr lang="en-IN" altLang="en-IN" sz="2000" b="1" dirty="0">
                <a:solidFill>
                  <a:srgbClr val="FF0000"/>
                </a:solidFill>
              </a:rPr>
              <a:t>("2d"); // Get the 2D drawing context</a:t>
            </a:r>
            <a:endParaRPr lang="en-IN" altLang="en-IN" sz="2000" b="1" dirty="0">
              <a:solidFill>
                <a:srgbClr val="FF0000"/>
              </a:solidFill>
            </a:endParaRPr>
          </a:p>
          <a:p>
            <a:endParaRPr lang="en-IN" alt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" y="197346"/>
            <a:ext cx="8872537" cy="646330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alt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alt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IN" alt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alt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alt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"viewport"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alt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"width=device-width, initial-scale=1.0"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&lt;canvas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alt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"canvas"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alt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altLang="en-IN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"400"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&gt;&lt;/canvas&gt;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alt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alt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alt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"canvas"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altLang="en-IN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altLang="en-IN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canvas</a:t>
            </a:r>
            <a:r>
              <a:rPr lang="en-IN" alt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getContext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"2d"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altLang="en-IN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IN" alt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fillStyle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altLang="en-IN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altLang="en-IN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ctx</a:t>
            </a:r>
            <a:r>
              <a:rPr lang="en-IN" altLang="en-IN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fillRect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alt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alt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N" altLang="en-IN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altLang="en-IN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br>
              <a:rPr lang="en-IN" altLang="en-IN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IN" altLang="en-IN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685"/>
            <a:ext cx="10515600" cy="1325563"/>
          </a:xfrm>
        </p:spPr>
        <p:txBody>
          <a:bodyPr numCol="1"/>
          <a:lstStyle/>
          <a:p>
            <a:r>
              <a:rPr lang="en-IN" altLang="en-IN" dirty="0"/>
              <a:t>JavaScript Variable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5032375"/>
          </a:xfrm>
        </p:spPr>
        <p:txBody>
          <a:bodyPr numCol="1"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Variables are "</a:t>
            </a:r>
            <a:r>
              <a:rPr lang="en-US" sz="2400" b="1" dirty="0"/>
              <a:t>containers</a:t>
            </a:r>
            <a:r>
              <a:rPr lang="en-US" sz="2400" dirty="0"/>
              <a:t>" for storing information.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JavaScript variables are used to hold values or expressions.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Variable names are </a:t>
            </a:r>
            <a:r>
              <a:rPr lang="en-US" sz="2400" b="1" dirty="0"/>
              <a:t>case sensitive </a:t>
            </a:r>
            <a:r>
              <a:rPr lang="en-US" sz="2400" dirty="0"/>
              <a:t>(y and Y are two different variables) 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Variable names must begin with a </a:t>
            </a:r>
            <a:r>
              <a:rPr lang="en-US" sz="2400" b="1" dirty="0"/>
              <a:t>letter or the underscore </a:t>
            </a:r>
            <a:r>
              <a:rPr lang="en-US" sz="2400" dirty="0"/>
              <a:t>character.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n-US" sz="2400" dirty="0"/>
              <a:t> Variable can be declare in 4 ways − </a:t>
            </a:r>
            <a:endParaRPr lang="en-US" sz="24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Without using any keywords.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Using the </a:t>
            </a:r>
            <a:r>
              <a:rPr lang="en-US" sz="2000" b="1" dirty="0"/>
              <a:t>'var</a:t>
            </a:r>
            <a:r>
              <a:rPr lang="en-US" sz="2000" dirty="0"/>
              <a:t>' keyword: original way to declare a variable. Function-scoped and can be re-declared.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Using the </a:t>
            </a:r>
            <a:r>
              <a:rPr lang="en-US" sz="2000" b="1" dirty="0"/>
              <a:t>'let</a:t>
            </a:r>
            <a:r>
              <a:rPr lang="en-US" sz="2000" dirty="0"/>
              <a:t>' keyword: Introduced in ES6 (ES2015). Block-scoped and cannot be re-declared within the same scope.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Using the </a:t>
            </a:r>
            <a:r>
              <a:rPr lang="en-US" sz="2000" b="1" dirty="0"/>
              <a:t>'const</a:t>
            </a:r>
            <a:r>
              <a:rPr lang="en-US" sz="2000" dirty="0"/>
              <a:t>' keyword: Also introduced in ES6. Block-scoped, but the value cannot be changed (constant).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IN" altLang="en-IN" sz="2000" dirty="0"/>
              <a:t>Ex: var x, var y=6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HTML5 </a:t>
            </a:r>
            <a:r>
              <a:rPr lang="en-US"/>
              <a:t>Local Storage 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algn="just"/>
            <a:r>
              <a:rPr lang="en-US" sz="2000" dirty="0"/>
              <a:t>HTML5 Local Storage is a web storage feature that allows websites to store data in a user's browser with no expiration date. </a:t>
            </a:r>
            <a:endParaRPr lang="en-US" sz="2000" dirty="0"/>
          </a:p>
          <a:p>
            <a:pPr algn="just"/>
            <a:r>
              <a:rPr lang="en-US" sz="2000" dirty="0"/>
              <a:t>This data persists even after the browser is closed and can be retrieved later when the user revisits the website.</a:t>
            </a:r>
            <a:endParaRPr lang="en-US" sz="2000" dirty="0"/>
          </a:p>
          <a:p>
            <a:pPr algn="just"/>
            <a:r>
              <a:rPr lang="en-US" sz="2000" dirty="0"/>
              <a:t>Usually around 5-10 MB per origin (domain).</a:t>
            </a:r>
            <a:endParaRPr lang="en-US" sz="2000" dirty="0"/>
          </a:p>
          <a:p>
            <a:pPr algn="just"/>
            <a:r>
              <a:rPr lang="en-US" sz="2000" b="1" dirty="0" err="1"/>
              <a:t>localStorage</a:t>
            </a:r>
            <a:r>
              <a:rPr lang="en-US" sz="2000" dirty="0"/>
              <a:t> is similar to </a:t>
            </a:r>
            <a:r>
              <a:rPr lang="en-US" sz="2000" b="1" dirty="0" err="1"/>
              <a:t>sessionStorage</a:t>
            </a:r>
            <a:r>
              <a:rPr lang="en-US" sz="2000" dirty="0"/>
              <a:t>, except that while </a:t>
            </a:r>
            <a:r>
              <a:rPr lang="en-US" sz="2000" dirty="0" err="1"/>
              <a:t>localStorage</a:t>
            </a:r>
            <a:r>
              <a:rPr lang="en-US" sz="2000" dirty="0"/>
              <a:t> data has no expiration time, </a:t>
            </a:r>
            <a:r>
              <a:rPr lang="en-US" sz="2000" b="1" dirty="0" err="1"/>
              <a:t>sessionStorage</a:t>
            </a:r>
            <a:r>
              <a:rPr lang="en-US" sz="2000" dirty="0"/>
              <a:t> data gets cleared when the page session ends — that is, when the page is closed.</a:t>
            </a:r>
            <a:endParaRPr lang="en-IN" alt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Key Characteristics of Local Storage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000" b="1" dirty="0"/>
              <a:t>Data Persistence: </a:t>
            </a:r>
            <a:r>
              <a:rPr lang="en-US" sz="2000" dirty="0"/>
              <a:t>Data is not cleared when the browser is closed, unlike session storage.</a:t>
            </a:r>
            <a:endParaRPr lang="en-US" sz="2000" dirty="0"/>
          </a:p>
          <a:p>
            <a:r>
              <a:rPr lang="en-US" sz="2000" b="1" dirty="0"/>
              <a:t>Storage Limit: </a:t>
            </a:r>
            <a:r>
              <a:rPr lang="en-US" sz="2000" dirty="0"/>
              <a:t>Typically much larger than cookies (5MB or more).</a:t>
            </a:r>
            <a:endParaRPr lang="en-US" sz="2000" dirty="0"/>
          </a:p>
          <a:p>
            <a:r>
              <a:rPr lang="en-US" sz="2000" b="1" dirty="0"/>
              <a:t>Accessibility:</a:t>
            </a:r>
            <a:r>
              <a:rPr lang="en-US" sz="2000" dirty="0"/>
              <a:t> Accessible via JavaScript and stored in key-value pairs.</a:t>
            </a:r>
            <a:endParaRPr lang="en-US" sz="2000" dirty="0"/>
          </a:p>
          <a:p>
            <a:r>
              <a:rPr lang="en-US" sz="2000" b="1" dirty="0"/>
              <a:t>No Expiration: </a:t>
            </a:r>
            <a:r>
              <a:rPr lang="en-US" sz="2000" dirty="0"/>
              <a:t>Data remains stored until manually cleared by the user or script.</a:t>
            </a:r>
            <a:endParaRPr lang="en-US" sz="2000" dirty="0"/>
          </a:p>
          <a:p>
            <a:r>
              <a:rPr lang="en-US" sz="2000" b="1" dirty="0"/>
              <a:t>Client-Side Only: </a:t>
            </a:r>
            <a:r>
              <a:rPr lang="en-US" sz="2000" dirty="0"/>
              <a:t>Data is stored on the user's browser, not sent to the server with each HTTP request (unlike cookies).</a:t>
            </a:r>
            <a:endParaRPr lang="en-IN" alt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6375"/>
            <a:ext cx="10515600" cy="1325563"/>
          </a:xfrm>
        </p:spPr>
        <p:txBody>
          <a:bodyPr numCol="1"/>
          <a:lstStyle/>
          <a:p>
            <a:r>
              <a:rPr lang="en-US" dirty="0"/>
              <a:t>Syntax for Using Local Storage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9188"/>
            <a:ext cx="10515600" cy="5544501"/>
          </a:xfrm>
        </p:spPr>
        <p:txBody>
          <a:bodyPr numCol="1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Setting Data in Local Storage: </a:t>
            </a:r>
            <a:r>
              <a:rPr lang="en-IN" altLang="en-IN" sz="2000" dirty="0" err="1"/>
              <a:t>localStorage.setItem</a:t>
            </a:r>
            <a:r>
              <a:rPr lang="en-IN" altLang="en-IN" sz="2000" dirty="0"/>
              <a:t>(key, value)</a:t>
            </a:r>
            <a:endParaRPr lang="en-IN" altLang="en-IN" sz="20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IN" altLang="en-IN" sz="2000" b="1" dirty="0" err="1">
                <a:solidFill>
                  <a:srgbClr val="FF0000"/>
                </a:solidFill>
              </a:rPr>
              <a:t>localStorage.setItem</a:t>
            </a:r>
            <a:r>
              <a:rPr lang="en-IN" altLang="en-IN" sz="2000" b="1" dirty="0">
                <a:solidFill>
                  <a:srgbClr val="FF0000"/>
                </a:solidFill>
              </a:rPr>
              <a:t>('username', '</a:t>
            </a:r>
            <a:r>
              <a:rPr lang="en-IN" altLang="en-IN" sz="2000" b="1" dirty="0" err="1">
                <a:solidFill>
                  <a:srgbClr val="FF0000"/>
                </a:solidFill>
              </a:rPr>
              <a:t>JohnDoe</a:t>
            </a:r>
            <a:r>
              <a:rPr lang="en-IN" altLang="en-IN" sz="2000" b="1" dirty="0">
                <a:solidFill>
                  <a:srgbClr val="FF0000"/>
                </a:solidFill>
              </a:rPr>
              <a:t>');</a:t>
            </a:r>
            <a:endParaRPr lang="en-IN" altLang="en-IN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/>
              <a:t>Retrieving Data from Local Storage: </a:t>
            </a:r>
            <a:r>
              <a:rPr lang="en-US" sz="2000" dirty="0" err="1"/>
              <a:t>localStorage.getItem</a:t>
            </a:r>
            <a:r>
              <a:rPr lang="en-US" sz="2000" dirty="0"/>
              <a:t>(key)</a:t>
            </a:r>
            <a:endParaRPr lang="en-US" sz="2000" dirty="0"/>
          </a:p>
          <a:p>
            <a:pPr marL="188595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let </a:t>
            </a:r>
            <a:r>
              <a:rPr lang="en-US" sz="2000" b="1" dirty="0" err="1">
                <a:solidFill>
                  <a:srgbClr val="FF0000"/>
                </a:solidFill>
              </a:rPr>
              <a:t>userName</a:t>
            </a:r>
            <a:r>
              <a:rPr lang="en-US" sz="2000" b="1" dirty="0">
                <a:solidFill>
                  <a:srgbClr val="FF0000"/>
                </a:solidFill>
              </a:rPr>
              <a:t> = </a:t>
            </a:r>
            <a:r>
              <a:rPr lang="en-US" sz="2000" b="1" dirty="0" err="1">
                <a:solidFill>
                  <a:srgbClr val="FF0000"/>
                </a:solidFill>
              </a:rPr>
              <a:t>localStorage.getItem</a:t>
            </a:r>
            <a:r>
              <a:rPr lang="en-US" sz="2000" b="1" dirty="0">
                <a:solidFill>
                  <a:srgbClr val="FF0000"/>
                </a:solidFill>
              </a:rPr>
              <a:t>('username');</a:t>
            </a:r>
            <a:endParaRPr lang="en-US" sz="2000" b="1" dirty="0">
              <a:solidFill>
                <a:srgbClr val="FF0000"/>
              </a:solidFill>
            </a:endParaRPr>
          </a:p>
          <a:p>
            <a:pPr marL="1885950" indent="0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console.log(</a:t>
            </a:r>
            <a:r>
              <a:rPr lang="en-US" sz="2000" b="1" dirty="0" err="1">
                <a:solidFill>
                  <a:srgbClr val="FF0000"/>
                </a:solidFill>
              </a:rPr>
              <a:t>userName</a:t>
            </a:r>
            <a:r>
              <a:rPr lang="en-US" sz="2000" b="1" dirty="0">
                <a:solidFill>
                  <a:srgbClr val="FF0000"/>
                </a:solidFill>
              </a:rPr>
              <a:t>); // Output: </a:t>
            </a:r>
            <a:r>
              <a:rPr lang="en-US" sz="2000" b="1" dirty="0" err="1">
                <a:solidFill>
                  <a:srgbClr val="FF0000"/>
                </a:solidFill>
              </a:rPr>
              <a:t>JohnDoe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Removing Data from Local Storage: </a:t>
            </a:r>
            <a:r>
              <a:rPr lang="en-US" sz="2000" dirty="0" err="1"/>
              <a:t>localStorage.removeItem</a:t>
            </a:r>
            <a:r>
              <a:rPr lang="en-US" sz="2000" dirty="0"/>
              <a:t>(key)</a:t>
            </a:r>
            <a:endParaRPr lang="en-US" sz="20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localStorage.removeItem</a:t>
            </a:r>
            <a:r>
              <a:rPr lang="en-US" sz="2000" b="1" dirty="0">
                <a:solidFill>
                  <a:srgbClr val="FF0000"/>
                </a:solidFill>
              </a:rPr>
              <a:t>('username');</a:t>
            </a:r>
            <a:endParaRPr lang="en-US" sz="20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/>
              <a:t>Clearing All Data in Local </a:t>
            </a:r>
            <a:r>
              <a:rPr lang="en-US" sz="2000" dirty="0" err="1"/>
              <a:t>Storage:localStorage.clear</a:t>
            </a:r>
            <a:r>
              <a:rPr lang="en-US" sz="2000" dirty="0"/>
              <a:t>()</a:t>
            </a:r>
            <a:endParaRPr lang="en-US" sz="2000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000" b="1" dirty="0" err="1">
                <a:solidFill>
                  <a:srgbClr val="FF0000"/>
                </a:solidFill>
              </a:rPr>
              <a:t>localStorage.clear</a:t>
            </a:r>
            <a:r>
              <a:rPr lang="en-US" sz="2000" b="1" dirty="0">
                <a:solidFill>
                  <a:srgbClr val="FF0000"/>
                </a:solidFill>
              </a:rPr>
              <a:t>(); // Clears all local storage data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509" y="140893"/>
            <a:ext cx="6168942" cy="3150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561" y="64693"/>
            <a:ext cx="5454930" cy="44071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0" y="3349195"/>
            <a:ext cx="5581550" cy="34022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690688"/>
          <a:ext cx="10386060" cy="352551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462020"/>
                <a:gridCol w="3462020"/>
                <a:gridCol w="3462020"/>
              </a:tblGrid>
              <a:tr h="505340">
                <a:tc>
                  <a:txBody>
                    <a:bodyPr numCol="1"/>
                    <a:lstStyle/>
                    <a:p>
                      <a:pPr algn="ctr" fontAlgn="ctr"/>
                      <a:r>
                        <a:rPr lang="en-IN" altLang="en-IN" sz="2400" b="1" u="none" strike="noStrike" dirty="0">
                          <a:effectLst/>
                        </a:rPr>
                        <a:t>Feature</a:t>
                      </a:r>
                      <a:endParaRPr lang="en-IN" alt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ctr" fontAlgn="ctr"/>
                      <a:r>
                        <a:rPr lang="en-IN" altLang="en-IN" sz="2400" b="1" u="none" strike="noStrike" dirty="0">
                          <a:effectLst/>
                        </a:rPr>
                        <a:t>Local Storage</a:t>
                      </a:r>
                      <a:endParaRPr lang="en-IN" alt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ctr" fontAlgn="ctr"/>
                      <a:r>
                        <a:rPr lang="en-IN" altLang="en-IN" sz="2400" b="1" u="none" strike="noStrike" dirty="0">
                          <a:effectLst/>
                        </a:rPr>
                        <a:t>Cookies</a:t>
                      </a:r>
                      <a:endParaRPr lang="en-IN" altLang="en-IN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505340"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Data Limit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5MB (or more)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4KB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669833"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Persistence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Until manually cleared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US" sz="2400" u="none" strike="noStrike">
                          <a:effectLst/>
                        </a:rPr>
                        <a:t>Can be set to expire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669833"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Access Scope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Client-side only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Sent with each request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505340"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Accessibility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JavaScript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JavaScript, HTTP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669833"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Security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>
                          <a:effectLst/>
                        </a:rPr>
                        <a:t>Vulnerable to XSS</a:t>
                      </a:r>
                      <a:endParaRPr lang="en-IN" altLang="en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400" u="none" strike="noStrike" dirty="0">
                          <a:effectLst/>
                        </a:rPr>
                        <a:t>Secure, </a:t>
                      </a:r>
                      <a:r>
                        <a:rPr lang="en-IN" altLang="en-IN" sz="2400" u="none" strike="noStrike" dirty="0" err="1">
                          <a:effectLst/>
                        </a:rPr>
                        <a:t>HttpOnly</a:t>
                      </a:r>
                      <a:r>
                        <a:rPr lang="en-IN" altLang="en-IN" sz="2400" u="none" strike="noStrike" dirty="0">
                          <a:effectLst/>
                        </a:rPr>
                        <a:t> flags</a:t>
                      </a:r>
                      <a:endParaRPr lang="en-IN" altLang="en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HTML5 web workers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algn="just"/>
            <a:r>
              <a:rPr lang="en-US" dirty="0"/>
              <a:t>Web Workers provide a way to run scripts in the background, on a separate thread from the main execution thread of a web page.</a:t>
            </a:r>
            <a:endParaRPr lang="en-US" dirty="0"/>
          </a:p>
          <a:p>
            <a:pPr algn="just"/>
            <a:r>
              <a:rPr lang="en-US" dirty="0"/>
              <a:t>When executing scripts in an HTML page, the page becomes unresponsive until the script is finished.</a:t>
            </a:r>
            <a:endParaRPr lang="en-US" dirty="0"/>
          </a:p>
          <a:p>
            <a:pPr algn="just"/>
            <a:r>
              <a:rPr lang="en-US" dirty="0"/>
              <a:t>A web worker is a JavaScript that runs in the background, independently of other scripts, without affecting the performance of the page.</a:t>
            </a:r>
            <a:endParaRPr lang="en-US" dirty="0"/>
          </a:p>
          <a:p>
            <a:pPr algn="just"/>
            <a:r>
              <a:rPr lang="en-US" dirty="0"/>
              <a:t>They allow complex operations (like data processing) to be performed without blocking the main UI thread, improving performance.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90" y="182880"/>
            <a:ext cx="11083290" cy="6332220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Web Worker Example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startWorker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Start Worker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sz="16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"result"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startWorker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IN" altLang="en-IN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altLang="en-I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altLang="en-IN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'worker.js'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postMessage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'Process this data'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IN" altLang="en-I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Send message to worker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IN" altLang="en-IN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worker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onmessage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altLang="en-IN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altLang="en-IN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'result'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innerText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IN" altLang="en-IN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altLang="en-IN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altLang="en-IN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Display worker's response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IN" altLang="en-IN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IN" altLang="en-IN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HTML5 server sent events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000" dirty="0"/>
              <a:t>Server-Sent Events (SSE) allow a web page to automatically receive updates from a server in real-time over an HTTP connection.</a:t>
            </a:r>
            <a:endParaRPr lang="en-US" sz="2000" dirty="0"/>
          </a:p>
          <a:p>
            <a:r>
              <a:rPr lang="en-US" sz="2000" b="0" i="0" dirty="0">
                <a:solidFill>
                  <a:srgbClr val="1B1B1B"/>
                </a:solidFill>
                <a:effectLst/>
                <a:latin typeface="Inter"/>
              </a:rPr>
              <a:t>Traditionally, a web page has to send a request to the server to receive new data; that is, the page requests data from the server.</a:t>
            </a:r>
            <a:endParaRPr lang="en-US" sz="2000" b="0" i="0" dirty="0">
              <a:solidFill>
                <a:srgbClr val="1B1B1B"/>
              </a:solidFill>
              <a:effectLst/>
              <a:latin typeface="Inter"/>
            </a:endParaRPr>
          </a:p>
          <a:p>
            <a:r>
              <a:rPr lang="en-US" sz="2000" b="0" i="0" dirty="0">
                <a:solidFill>
                  <a:srgbClr val="1B1B1B"/>
                </a:solidFill>
                <a:effectLst/>
                <a:latin typeface="Inter"/>
              </a:rPr>
              <a:t> With server-sent events, it's possible for a server to send new data to a web page at any time, by pushing messages to the web page.</a:t>
            </a:r>
            <a:endParaRPr lang="en-IN" alt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Variable Scope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0" i="0" dirty="0">
                <a:solidFill>
                  <a:srgbClr val="000000"/>
                </a:solidFill>
                <a:effectLst/>
              </a:rPr>
              <a:t>The scope of a variable is the region of your program in which it is defined.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 lvl="1">
              <a:lnSpc>
                <a:spcPct val="150000"/>
              </a:lnSpc>
            </a:pPr>
            <a:r>
              <a:rPr lang="en-US" sz="2000" dirty="0"/>
              <a:t>Global Variables − A global variable has global scope which means it can be defined anywhere in your JavaScript code.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Local Variables − A local variable will be visible only within a function where it is defined. Function parameters are always local to that function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2400" b="0" i="1" dirty="0">
                <a:solidFill>
                  <a:srgbClr val="000000"/>
                </a:solidFill>
                <a:effectLst/>
              </a:rPr>
              <a:t>Within the body of a function, a local variable takes precedence over a global variable with the same name.</a:t>
            </a:r>
            <a:endParaRPr lang="en-IN" altLang="en-IN" sz="2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77240"/>
            <a:ext cx="10515600" cy="5399723"/>
          </a:xfrm>
        </p:spPr>
        <p:txBody>
          <a:bodyPr numCol="1"/>
          <a:lstStyle/>
          <a:p>
            <a:pPr marL="0" indent="0">
              <a:buNone/>
            </a:pPr>
            <a:r>
              <a:rPr lang="en-US" dirty="0"/>
              <a:t>1. Declaring Variables Without a Keyword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Example: x = 10;</a:t>
            </a:r>
            <a:endParaRPr lang="en-US" dirty="0"/>
          </a:p>
          <a:p>
            <a:pPr lvl="1"/>
            <a:r>
              <a:rPr lang="en-US" dirty="0"/>
              <a:t>Automatically becomes a global variable.</a:t>
            </a:r>
            <a:endParaRPr lang="en-US" dirty="0"/>
          </a:p>
          <a:p>
            <a:pPr lvl="1"/>
            <a:r>
              <a:rPr lang="en-US" dirty="0"/>
              <a:t>Can lead to potential issues, especially in strict mode ("use strict";).</a:t>
            </a:r>
            <a:endParaRPr lang="en-US" dirty="0"/>
          </a:p>
          <a:p>
            <a:pPr lvl="1"/>
            <a:r>
              <a:rPr lang="en-US" dirty="0"/>
              <a:t>Less readable and can cause conflicts with other variables.</a:t>
            </a:r>
            <a:endParaRPr lang="en-IN" alt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214" y="3219926"/>
            <a:ext cx="5200136" cy="30187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364" y="4013820"/>
            <a:ext cx="5320549" cy="935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97230"/>
            <a:ext cx="10515600" cy="5479733"/>
          </a:xfrm>
        </p:spPr>
        <p:txBody>
          <a:bodyPr numCol="1"/>
          <a:lstStyle/>
          <a:p>
            <a:pPr marL="0" indent="0">
              <a:buNone/>
            </a:pPr>
            <a:r>
              <a:rPr lang="en-US" dirty="0"/>
              <a:t>2. Declaring Variables with Keywords “var”: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Example: var x = 10;</a:t>
            </a:r>
            <a:endParaRPr lang="en-US" dirty="0"/>
          </a:p>
          <a:p>
            <a:pPr lvl="1"/>
            <a:r>
              <a:rPr lang="en-US" dirty="0"/>
              <a:t>Function-scoped or globally scoped.</a:t>
            </a:r>
            <a:endParaRPr lang="en-US" dirty="0"/>
          </a:p>
          <a:p>
            <a:pPr lvl="1"/>
            <a:r>
              <a:rPr lang="en-US" dirty="0"/>
              <a:t>Can be re-declared within the same scope.</a:t>
            </a:r>
            <a:endParaRPr lang="en-US" dirty="0"/>
          </a:p>
          <a:p>
            <a:pPr lvl="1"/>
            <a:r>
              <a:rPr lang="en-US" dirty="0"/>
              <a:t>Hoisted to the top of its scope with undefined as the initial value.</a:t>
            </a:r>
            <a:endParaRPr lang="en-IN" alt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977" y="3080037"/>
            <a:ext cx="5912703" cy="16186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999" y="3215601"/>
            <a:ext cx="3682440" cy="662309"/>
          </a:xfrm>
          <a:prstGeom prst="rect">
            <a:avLst/>
          </a:prstGeom>
        </p:spPr>
      </p:pic>
      <p:sp>
        <p:nvSpPr>
          <p:cNvPr id="12" name="Arrow: Right 11"/>
          <p:cNvSpPr/>
          <p:nvPr/>
        </p:nvSpPr>
        <p:spPr>
          <a:xfrm>
            <a:off x="5238011" y="3579819"/>
            <a:ext cx="1715977" cy="274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IN" altLang="en-IN"/>
          </a:p>
        </p:txBody>
      </p:sp>
      <p:sp>
        <p:nvSpPr>
          <p:cNvPr id="13" name="TextBox 12"/>
          <p:cNvSpPr txBox="1"/>
          <p:nvPr/>
        </p:nvSpPr>
        <p:spPr>
          <a:xfrm>
            <a:off x="5594959" y="3217920"/>
            <a:ext cx="856325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IN" altLang="en-IN" dirty="0"/>
              <a:t>Output</a:t>
            </a:r>
            <a:endParaRPr lang="en-IN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084" y="4972319"/>
            <a:ext cx="7570551" cy="1626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Introduction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pPr algn="just"/>
            <a:r>
              <a:rPr lang="en-US" sz="2400" dirty="0"/>
              <a:t>JavaScript is a lightweight, </a:t>
            </a:r>
            <a:r>
              <a:rPr lang="en-US" sz="2400" b="1" dirty="0"/>
              <a:t>interpreted</a:t>
            </a:r>
            <a:r>
              <a:rPr lang="en-US" sz="2400" dirty="0"/>
              <a:t> programming language.</a:t>
            </a:r>
            <a:endParaRPr lang="en-US" sz="2400" dirty="0"/>
          </a:p>
          <a:p>
            <a:pPr algn="just"/>
            <a:r>
              <a:rPr lang="en-US" sz="2400" dirty="0"/>
              <a:t>JavaScript is </a:t>
            </a:r>
            <a:r>
              <a:rPr lang="en-US" sz="2400" dirty="0" smtClean="0"/>
              <a:t>a </a:t>
            </a:r>
            <a:r>
              <a:rPr lang="en-US" sz="2400" dirty="0"/>
              <a:t>scripting language of the Web.</a:t>
            </a:r>
            <a:endParaRPr lang="en-US" sz="2400" dirty="0"/>
          </a:p>
          <a:p>
            <a:pPr algn="just"/>
            <a:r>
              <a:rPr lang="en-US" sz="2400" dirty="0"/>
              <a:t>commonly used to create </a:t>
            </a:r>
            <a:r>
              <a:rPr lang="en-US" sz="2400" b="1" dirty="0"/>
              <a:t>dynamic and interactive </a:t>
            </a:r>
            <a:r>
              <a:rPr lang="en-US" sz="2400" dirty="0"/>
              <a:t>elements in web applications.</a:t>
            </a:r>
            <a:endParaRPr lang="en-US" sz="2400" dirty="0"/>
          </a:p>
          <a:p>
            <a:pPr algn="just"/>
            <a:r>
              <a:rPr lang="en-US" sz="2400" dirty="0"/>
              <a:t>It is open and cross-platform.</a:t>
            </a:r>
            <a:endParaRPr lang="en-US" sz="2400" dirty="0"/>
          </a:p>
          <a:p>
            <a:pPr algn="just"/>
            <a:r>
              <a:rPr lang="en-US" sz="2400" dirty="0"/>
              <a:t>High level: it provides abstractions that allow you to ignore the details of the machine where it's running on.</a:t>
            </a:r>
            <a:endParaRPr lang="en-US" sz="2400" dirty="0"/>
          </a:p>
          <a:p>
            <a:pPr algn="just"/>
            <a:r>
              <a:rPr lang="en-US" sz="2400" dirty="0"/>
              <a:t>Dynamic: executes at runtime many of the things that a static language does at compile time.</a:t>
            </a:r>
            <a:endParaRPr lang="en-US" sz="2400" dirty="0"/>
          </a:p>
          <a:p>
            <a:pPr algn="just"/>
            <a:r>
              <a:rPr lang="en-US" sz="2400" dirty="0"/>
              <a:t>It is a </a:t>
            </a:r>
            <a:r>
              <a:rPr lang="en-US" sz="2400" b="1" dirty="0"/>
              <a:t>dynamically typed </a:t>
            </a:r>
            <a:r>
              <a:rPr lang="en-US" sz="2400" dirty="0"/>
              <a:t>programming language, which means that we don’t care about variable data types while writing the JavaScript code.</a:t>
            </a:r>
            <a:endParaRPr lang="en-IN" alt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410" y="4932420"/>
            <a:ext cx="7232778" cy="1102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920" y="822960"/>
            <a:ext cx="6346350" cy="3454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0" y="683418"/>
            <a:ext cx="10515600" cy="5491163"/>
          </a:xfrm>
        </p:spPr>
        <p:txBody>
          <a:bodyPr numCol="1"/>
          <a:lstStyle/>
          <a:p>
            <a:pPr marL="0" indent="0">
              <a:buNone/>
            </a:pPr>
            <a:r>
              <a:rPr lang="en-IN" altLang="en-IN" dirty="0"/>
              <a:t>3.</a:t>
            </a:r>
            <a:r>
              <a:rPr lang="en-US" dirty="0"/>
              <a:t> Declaring Variables with Keywords “let”: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Example: let x = 10;</a:t>
            </a:r>
            <a:endParaRPr lang="en-US" dirty="0"/>
          </a:p>
          <a:p>
            <a:pPr lvl="1"/>
            <a:r>
              <a:rPr lang="en-US" dirty="0"/>
              <a:t>Block-scoped (only accessible within the block {} in which it is declared).</a:t>
            </a:r>
            <a:endParaRPr lang="en-US" dirty="0"/>
          </a:p>
          <a:p>
            <a:pPr lvl="1"/>
            <a:r>
              <a:rPr lang="en-US" dirty="0"/>
              <a:t>Cannot be re-declared within the same scope. The value can be updated.</a:t>
            </a:r>
            <a:endParaRPr lang="en-US" dirty="0"/>
          </a:p>
          <a:p>
            <a:pPr lvl="1"/>
            <a:r>
              <a:rPr lang="en-US" dirty="0"/>
              <a:t>Not hoisted with initialization.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969" y="4037344"/>
            <a:ext cx="4825224" cy="1241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093" y="4332679"/>
            <a:ext cx="5548244" cy="6623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24" y="5505874"/>
            <a:ext cx="5182715" cy="1241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644" y="6054939"/>
            <a:ext cx="3682440" cy="662309"/>
          </a:xfrm>
          <a:prstGeom prst="rect">
            <a:avLst/>
          </a:prstGeom>
        </p:spPr>
      </p:pic>
      <p:sp>
        <p:nvSpPr>
          <p:cNvPr id="11" name="Arrow: Right 10"/>
          <p:cNvSpPr/>
          <p:nvPr/>
        </p:nvSpPr>
        <p:spPr>
          <a:xfrm>
            <a:off x="5430204" y="5039995"/>
            <a:ext cx="1715977" cy="274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IN" altLang="en-IN"/>
          </a:p>
        </p:txBody>
      </p:sp>
      <p:sp>
        <p:nvSpPr>
          <p:cNvPr id="12" name="Arrow: Right 11"/>
          <p:cNvSpPr/>
          <p:nvPr/>
        </p:nvSpPr>
        <p:spPr>
          <a:xfrm>
            <a:off x="5325851" y="6414534"/>
            <a:ext cx="1715977" cy="274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IN" altLang="en-IN"/>
          </a:p>
        </p:txBody>
      </p:sp>
      <p:sp>
        <p:nvSpPr>
          <p:cNvPr id="13" name="TextBox 12"/>
          <p:cNvSpPr txBox="1"/>
          <p:nvPr/>
        </p:nvSpPr>
        <p:spPr>
          <a:xfrm>
            <a:off x="5715308" y="4558140"/>
            <a:ext cx="856325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IN" altLang="en-IN" dirty="0"/>
              <a:t>Output</a:t>
            </a:r>
            <a:endParaRPr lang="en-IN" alt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715308" y="6076582"/>
            <a:ext cx="856325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IN" altLang="en-IN" dirty="0"/>
              <a:t>Output</a:t>
            </a:r>
            <a:endParaRPr lang="en-IN" alt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98523" y="5472784"/>
            <a:ext cx="11689893" cy="94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46" y="2987286"/>
            <a:ext cx="4137870" cy="7153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412" y="2946652"/>
            <a:ext cx="4848672" cy="6987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31520"/>
            <a:ext cx="10515600" cy="5445443"/>
          </a:xfrm>
        </p:spPr>
        <p:txBody>
          <a:bodyPr numCol="1"/>
          <a:lstStyle/>
          <a:p>
            <a:pPr marL="0" indent="0">
              <a:buNone/>
            </a:pPr>
            <a:r>
              <a:rPr lang="en-US" dirty="0"/>
              <a:t>4</a:t>
            </a:r>
            <a:r>
              <a:rPr lang="en-US" dirty="0" smtClean="0"/>
              <a:t>. </a:t>
            </a:r>
            <a:r>
              <a:rPr lang="en-US" dirty="0"/>
              <a:t>Declaring Variables with Keywords “const”: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Example: const x = 10; </a:t>
            </a:r>
            <a:endParaRPr lang="en-US" dirty="0"/>
          </a:p>
          <a:p>
            <a:pPr lvl="1"/>
            <a:r>
              <a:rPr lang="en-US" dirty="0"/>
              <a:t>Block-scoped like let.</a:t>
            </a:r>
            <a:endParaRPr lang="en-US" dirty="0"/>
          </a:p>
          <a:p>
            <a:pPr lvl="1"/>
            <a:r>
              <a:rPr lang="en-US" dirty="0"/>
              <a:t>Cannot be re-assigned after its initial assignment (immutable).</a:t>
            </a:r>
            <a:endParaRPr lang="en-US" dirty="0"/>
          </a:p>
          <a:p>
            <a:pPr lvl="1"/>
            <a:r>
              <a:rPr lang="en-US" dirty="0"/>
              <a:t>Must be initialized at the time of declaration.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5004418"/>
            <a:ext cx="3647835" cy="916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204" y="4846308"/>
            <a:ext cx="4822596" cy="697242"/>
          </a:xfrm>
          <a:prstGeom prst="rect">
            <a:avLst/>
          </a:prstGeom>
        </p:spPr>
      </p:pic>
      <p:sp>
        <p:nvSpPr>
          <p:cNvPr id="8" name="Arrow: Right 7"/>
          <p:cNvSpPr/>
          <p:nvPr/>
        </p:nvSpPr>
        <p:spPr>
          <a:xfrm>
            <a:off x="4486035" y="5102959"/>
            <a:ext cx="1715977" cy="2743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IN" altLang="en-IN"/>
          </a:p>
        </p:txBody>
      </p:sp>
      <p:sp>
        <p:nvSpPr>
          <p:cNvPr id="9" name="TextBox 8"/>
          <p:cNvSpPr txBox="1"/>
          <p:nvPr/>
        </p:nvSpPr>
        <p:spPr>
          <a:xfrm>
            <a:off x="4883367" y="4846308"/>
            <a:ext cx="856325" cy="369332"/>
          </a:xfrm>
          <a:prstGeom prst="rect">
            <a:avLst/>
          </a:prstGeom>
          <a:noFill/>
        </p:spPr>
        <p:txBody>
          <a:bodyPr wrap="none" numCol="1" rtlCol="0">
            <a:spAutoFit/>
          </a:bodyPr>
          <a:lstStyle/>
          <a:p>
            <a:r>
              <a:rPr lang="en-IN" altLang="en-IN" dirty="0"/>
              <a:t>Output</a:t>
            </a:r>
            <a:endParaRPr lang="en-IN" alt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066" y="3347473"/>
            <a:ext cx="3973252" cy="819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Key Difference</a:t>
            </a:r>
            <a:endParaRPr lang="en-IN" altLang="en-IN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937260" y="1977390"/>
          <a:ext cx="10416540" cy="3683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4135"/>
                <a:gridCol w="2604135"/>
                <a:gridCol w="2604135"/>
                <a:gridCol w="2604135"/>
              </a:tblGrid>
              <a:tr h="409028">
                <a:tc>
                  <a:txBody>
                    <a:bodyPr numCol="1"/>
                    <a:lstStyle/>
                    <a:p>
                      <a:pPr algn="ctr" fontAlgn="ctr"/>
                      <a:r>
                        <a:rPr lang="en-IN" altLang="en-IN" sz="2000" b="1" u="none" strike="noStrike" dirty="0">
                          <a:effectLst/>
                        </a:rPr>
                        <a:t>Without Keyword</a:t>
                      </a:r>
                      <a:endParaRPr lang="en-IN" alt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ctr" fontAlgn="ctr"/>
                      <a:r>
                        <a:rPr lang="en-IN" altLang="en-IN" sz="2000" b="1" u="none" strike="noStrike" dirty="0">
                          <a:effectLst/>
                        </a:rPr>
                        <a:t>var</a:t>
                      </a:r>
                      <a:endParaRPr lang="en-IN" alt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ctr" fontAlgn="ctr"/>
                      <a:r>
                        <a:rPr lang="en-IN" altLang="en-IN" sz="2000" b="1" u="none" strike="noStrike" dirty="0">
                          <a:effectLst/>
                        </a:rPr>
                        <a:t>let</a:t>
                      </a:r>
                      <a:endParaRPr lang="en-IN" alt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ctr" fontAlgn="ctr"/>
                      <a:r>
                        <a:rPr lang="en-IN" altLang="en-IN" sz="2000" b="1" u="none" strike="noStrike" dirty="0" err="1">
                          <a:effectLst/>
                        </a:rPr>
                        <a:t>const</a:t>
                      </a:r>
                      <a:endParaRPr lang="en-IN" altLang="en-IN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/>
                      </a:endParaRPr>
                    </a:p>
                  </a:txBody>
                  <a:tcPr marL="6350" marR="6350" marT="6350" marB="0" anchor="ctr"/>
                </a:tc>
              </a:tr>
              <a:tr h="613542"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Becomes a global variable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 dirty="0">
                          <a:effectLst/>
                        </a:rPr>
                        <a:t>Function or global scope</a:t>
                      </a:r>
                      <a:endParaRPr lang="en-IN" alt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Block scope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Block scope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022571"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Not recommended for use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Hoisted with undefined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Not hoisted with initialization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Not hoisted with initialization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613542"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Potential for conflicts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Can be re-declared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Cannot be re-declared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Cannot be re-declared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  <a:tr h="1022571"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Error-prone in strict mode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 dirty="0">
                          <a:effectLst/>
                        </a:rPr>
                        <a:t>Can be updated</a:t>
                      </a:r>
                      <a:endParaRPr lang="en-IN" alt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>
                          <a:effectLst/>
                        </a:rPr>
                        <a:t>Can be updated</a:t>
                      </a:r>
                      <a:endParaRPr lang="en-IN" altLang="en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 numCol="1"/>
                    <a:lstStyle/>
                    <a:p>
                      <a:pPr algn="l" fontAlgn="ctr"/>
                      <a:r>
                        <a:rPr lang="en-IN" altLang="en-IN" sz="2000" u="none" strike="noStrike" dirty="0">
                          <a:effectLst/>
                        </a:rPr>
                        <a:t>Cannot be updated (constant)</a:t>
                      </a:r>
                      <a:endParaRPr lang="en-IN" altLang="en-IN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Data Types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" t="23714" r="23010" b="15345"/>
          <a:stretch>
            <a:fillRect/>
          </a:stretch>
        </p:blipFill>
        <p:spPr>
          <a:xfrm>
            <a:off x="1998999" y="3130141"/>
            <a:ext cx="8194002" cy="3698461"/>
          </a:xfrm>
        </p:spPr>
      </p:pic>
      <p:sp>
        <p:nvSpPr>
          <p:cNvPr id="3" name="TextBox 2"/>
          <p:cNvSpPr txBox="1"/>
          <p:nvPr/>
        </p:nvSpPr>
        <p:spPr>
          <a:xfrm>
            <a:off x="838200" y="1506022"/>
            <a:ext cx="10843259" cy="240065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Data types in JavaScript refer to the types of the values that we are storing or working with.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JavaScript data types can be categorized as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primitive and non-primitive (object).</a:t>
            </a:r>
            <a:endParaRPr lang="en-US" sz="2000" b="1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</a:rPr>
              <a:t>The Object data type contains the 3 sub-data types − 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Object, Array, Date</a:t>
            </a:r>
            <a:endParaRPr lang="en-US" sz="2000" b="1" i="0" dirty="0">
              <a:solidFill>
                <a:srgbClr val="000000"/>
              </a:solidFill>
              <a:effectLst/>
            </a:endParaRPr>
          </a:p>
          <a:p>
            <a:pPr marL="342900" indent="-342900" algn="l">
              <a:buFont typeface="Arial" panose="02080604020202020204" pitchFamily="34" charset="0"/>
              <a:buChar char="•"/>
            </a:pP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US" sz="2000" b="1" dirty="0">
              <a:solidFill>
                <a:srgbClr val="000000"/>
              </a:solidFill>
            </a:endParaRPr>
          </a:p>
          <a:p>
            <a:pPr marL="342900" indent="-342900">
              <a:buFont typeface="Arial" panose="02080604020202020204" pitchFamily="34" charset="0"/>
              <a:buChar char="•"/>
            </a:pPr>
            <a:endParaRPr lang="en-IN" alt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Data Type</a:t>
            </a:r>
            <a:endParaRPr lang="en-IN" alt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25027" r="29807" b="23750"/>
          <a:stretch>
            <a:fillRect/>
          </a:stretch>
        </p:blipFill>
        <p:spPr>
          <a:xfrm>
            <a:off x="922020" y="1690688"/>
            <a:ext cx="10347960" cy="443484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" y="225083"/>
            <a:ext cx="11844997" cy="83099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evaluates expressions from left to right. Different sequences can produce different results</a:t>
            </a:r>
            <a:endParaRPr lang="en-IN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4967" y="1133519"/>
            <a:ext cx="3915610" cy="354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526" y="969492"/>
            <a:ext cx="1903871" cy="565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36" y="1840459"/>
            <a:ext cx="4109872" cy="368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818" y="1857487"/>
            <a:ext cx="1962579" cy="3774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65760" y="2638435"/>
            <a:ext cx="11662117" cy="120032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first example, JavaScript treats 16 and 4 as numbers, until it reaches "Volvo".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second example, since the first operand is a string, all operands are treated as strings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6860" y="4332850"/>
            <a:ext cx="11437035" cy="156966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Types are Dynamic</a:t>
            </a:r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JavaScript has dynamic types. This means that the same variable can be used to hold different data types.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24239" r="27590" b="15607"/>
          <a:stretch>
            <a:fillRect/>
          </a:stretch>
        </p:blipFill>
        <p:spPr>
          <a:xfrm>
            <a:off x="641944" y="617218"/>
            <a:ext cx="10908112" cy="538353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 err="1"/>
              <a:t>typeof</a:t>
            </a:r>
            <a:r>
              <a:rPr lang="en-IN" altLang="en-IN" dirty="0"/>
              <a:t> Operator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" t="23977" r="27146" b="34520"/>
          <a:stretch>
            <a:fillRect/>
          </a:stretch>
        </p:blipFill>
        <p:spPr>
          <a:xfrm>
            <a:off x="838200" y="2045970"/>
            <a:ext cx="10662671" cy="353187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Primitive Data Types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23978" r="28034" b="33731"/>
          <a:stretch>
            <a:fillRect/>
          </a:stretch>
        </p:blipFill>
        <p:spPr>
          <a:xfrm>
            <a:off x="709703" y="1690688"/>
            <a:ext cx="10644097" cy="364617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Introduction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4" t="28968" r="28624" b="23488"/>
          <a:stretch>
            <a:fillRect/>
          </a:stretch>
        </p:blipFill>
        <p:spPr>
          <a:xfrm>
            <a:off x="1148987" y="1690688"/>
            <a:ext cx="9894026" cy="40243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Primitive Data Types : Boolean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7" t="23166" r="31875" b="14295"/>
          <a:stretch>
            <a:fillRect/>
          </a:stretch>
        </p:blipFill>
        <p:spPr>
          <a:xfrm>
            <a:off x="1028700" y="1690687"/>
            <a:ext cx="8572500" cy="461755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6" t="24239" r="30102" b="33995"/>
          <a:stretch>
            <a:fillRect/>
          </a:stretch>
        </p:blipFill>
        <p:spPr>
          <a:xfrm>
            <a:off x="705750" y="1188719"/>
            <a:ext cx="10780499" cy="385191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Truth and False values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24502" r="29954" b="19547"/>
          <a:stretch>
            <a:fillRect/>
          </a:stretch>
        </p:blipFill>
        <p:spPr>
          <a:xfrm>
            <a:off x="2083117" y="1840229"/>
            <a:ext cx="8025765" cy="3850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Undefined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" t="22926" r="36899" b="35833"/>
          <a:stretch>
            <a:fillRect/>
          </a:stretch>
        </p:blipFill>
        <p:spPr>
          <a:xfrm>
            <a:off x="712470" y="1496378"/>
            <a:ext cx="10515600" cy="404644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6581"/>
          </a:xfrm>
        </p:spPr>
        <p:txBody>
          <a:bodyPr numCol="1"/>
          <a:lstStyle/>
          <a:p>
            <a:r>
              <a:rPr lang="en-IN" altLang="en-IN" dirty="0"/>
              <a:t>Undefined</a:t>
            </a:r>
            <a:endParaRPr lang="en-IN" alt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>
          <a:xfrm>
            <a:off x="214508" y="1184251"/>
            <a:ext cx="117383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JavaScript, a variable without a value, has the value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undefined. The type is also undefined. 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341" y="1758461"/>
            <a:ext cx="5280482" cy="1367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1728" y="1758461"/>
            <a:ext cx="2031588" cy="1080085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>
          <a:xfrm>
            <a:off x="214508" y="3342362"/>
            <a:ext cx="1207817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Any variable can be emptied, by setting the value 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 undefined. The type will also be undefined. 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41" y="3804027"/>
            <a:ext cx="5521225" cy="2359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795" y="4534992"/>
            <a:ext cx="3925481" cy="1215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-80645"/>
            <a:ext cx="10515600" cy="1325563"/>
          </a:xfrm>
        </p:spPr>
        <p:txBody>
          <a:bodyPr numCol="1"/>
          <a:lstStyle/>
          <a:p>
            <a:r>
              <a:rPr lang="en-IN" altLang="en-IN" dirty="0"/>
              <a:t>null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0" t="25027" r="30250" b="31631"/>
          <a:stretch>
            <a:fillRect/>
          </a:stretch>
        </p:blipFill>
        <p:spPr>
          <a:xfrm>
            <a:off x="795339" y="970648"/>
            <a:ext cx="10601317" cy="388715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170" y="5552114"/>
            <a:ext cx="2522965" cy="919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835258"/>
            <a:ext cx="7644455" cy="1639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23451" r="30398" b="31894"/>
          <a:stretch>
            <a:fillRect/>
          </a:stretch>
        </p:blipFill>
        <p:spPr>
          <a:xfrm>
            <a:off x="1431290" y="1647190"/>
            <a:ext cx="9329420" cy="3564255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Strings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1" t="25027" r="29953" b="25063"/>
          <a:stretch>
            <a:fillRect/>
          </a:stretch>
        </p:blipFill>
        <p:spPr>
          <a:xfrm>
            <a:off x="1245870" y="1690688"/>
            <a:ext cx="9418320" cy="399437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1595"/>
            <a:ext cx="10515600" cy="1325563"/>
          </a:xfrm>
        </p:spPr>
        <p:txBody>
          <a:bodyPr numCol="1"/>
          <a:lstStyle/>
          <a:p>
            <a:r>
              <a:rPr lang="en-IN" altLang="en-IN" dirty="0"/>
              <a:t>String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24239" r="23896" b="22700"/>
          <a:stretch>
            <a:fillRect/>
          </a:stretch>
        </p:blipFill>
        <p:spPr>
          <a:xfrm>
            <a:off x="838200" y="959168"/>
            <a:ext cx="10515600" cy="429990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5" y="5259070"/>
            <a:ext cx="8955405" cy="2286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String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51820" cy="4351338"/>
          </a:xfrm>
        </p:spPr>
        <p:txBody>
          <a:bodyPr numCol="1">
            <a:norm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JavaScript strings can also be created as objects using the String() constructor.</a:t>
            </a: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IN" altLang="en-IN" sz="2000" dirty="0"/>
          </a:p>
          <a:p>
            <a:endParaRPr lang="en-IN" altLang="en-IN" sz="2000" dirty="0"/>
          </a:p>
          <a:p>
            <a:endParaRPr lang="en-IN" altLang="en-IN" sz="2000" dirty="0"/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String parameter, value is a series of characters that has been properly encoded.</a:t>
            </a: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Verdana" panose="020B0604030504040204" pitchFamily="34" charset="0"/>
              </a:rPr>
              <a:t>We can also create string using String() function as follows −</a:t>
            </a:r>
            <a:endParaRPr lang="en-IN" altLang="en-IN" sz="20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0304" y="2421871"/>
            <a:ext cx="6204051" cy="11280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559" y="5327328"/>
            <a:ext cx="7747862" cy="358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Are Java and JavaScript the same?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NO!</a:t>
            </a:r>
            <a:endParaRPr lang="en-US" dirty="0"/>
          </a:p>
          <a:p>
            <a:r>
              <a:rPr lang="en-US" dirty="0"/>
              <a:t>Java and JavaScript are two completely different languages in both concept and design!</a:t>
            </a:r>
            <a:endParaRPr lang="en-US" dirty="0"/>
          </a:p>
          <a:p>
            <a:r>
              <a:rPr lang="en-US" dirty="0"/>
              <a:t>Java (developed by Sun Microsystems) is a powerful and much more complex programming</a:t>
            </a:r>
            <a:endParaRPr lang="en-US" dirty="0"/>
          </a:p>
          <a:p>
            <a:r>
              <a:rPr lang="en-US" dirty="0"/>
              <a:t>language - in the same category as C and C++.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8190" y="274320"/>
            <a:ext cx="10515600" cy="5776913"/>
          </a:xfrm>
        </p:spPr>
        <p:txBody>
          <a:bodyPr numCol="1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i="0" dirty="0">
                <a:effectLst/>
              </a:rPr>
              <a:t>Accessing a string </a:t>
            </a:r>
            <a:r>
              <a:rPr lang="en-US" sz="2000" b="0" i="0" dirty="0">
                <a:effectLst/>
              </a:rPr>
              <a:t>: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We can access the string characters using its index. The string index starts from 0.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endParaRPr lang="en-US" sz="2000" dirty="0">
              <a:solidFill>
                <a:srgbClr val="000000"/>
              </a:solidFill>
            </a:endParaRPr>
          </a:p>
          <a:p>
            <a:pPr algn="l">
              <a:lnSpc>
                <a:spcPct val="150000"/>
              </a:lnSpc>
            </a:pP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r>
              <a:rPr lang="en-IN" altLang="en-IN" sz="2000" b="1" i="0" dirty="0">
                <a:effectLst/>
              </a:rPr>
              <a:t>JavaScript string is case-sensitive</a:t>
            </a:r>
            <a:r>
              <a:rPr lang="en-IN" altLang="en-IN" sz="2000" b="0" i="0" dirty="0">
                <a:effectLst/>
              </a:rPr>
              <a:t>: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In JavaScript, strings are case-sensitive. It means lowercase and uppercase characters are different.</a:t>
            </a:r>
            <a:endParaRPr lang="en-US" sz="2000" dirty="0">
              <a:solidFill>
                <a:srgbClr val="00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000" b="1" i="0" dirty="0">
                <a:effectLst/>
              </a:rPr>
              <a:t>JavaScript Strings Are Immutable: 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In JavaScript, you can't change the characters of the string. However, you can update the whole string.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50000"/>
              </a:lnSpc>
            </a:pP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>
              <a:lnSpc>
                <a:spcPct val="150000"/>
              </a:lnSpc>
            </a:pPr>
            <a:endParaRPr lang="en-IN" altLang="en-IN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956" y="1516932"/>
            <a:ext cx="5530277" cy="13183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661" y="1821472"/>
            <a:ext cx="3670344" cy="762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" y="5193686"/>
            <a:ext cx="5963051" cy="16643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661" y="5601158"/>
            <a:ext cx="3913564" cy="5994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098" y="281353"/>
            <a:ext cx="11451102" cy="6576647"/>
          </a:xfrm>
        </p:spPr>
        <p:txBody>
          <a:bodyPr numCol="1">
            <a:normAutofit fontScale="92500" lnSpcReduction="10000"/>
          </a:bodyPr>
          <a:lstStyle/>
          <a:p>
            <a:pPr algn="just"/>
            <a:r>
              <a:rPr lang="en-US" dirty="0" err="1"/>
              <a:t>Javascript</a:t>
            </a:r>
            <a:r>
              <a:rPr lang="en-US" dirty="0"/>
              <a:t> strings are primitive and immutable: All string methods produce a new string without altering the original string.</a:t>
            </a:r>
            <a:endParaRPr lang="en-US" dirty="0"/>
          </a:p>
          <a:p>
            <a:pPr algn="just"/>
            <a:r>
              <a:rPr lang="en-IN" altLang="en-IN" dirty="0"/>
              <a:t>Basic String Methods</a:t>
            </a:r>
            <a:endParaRPr lang="en-US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length</a:t>
            </a:r>
            <a:endParaRPr lang="en-IN" altLang="en-IN" sz="2400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</a:t>
            </a:r>
            <a:r>
              <a:rPr lang="en-IN" altLang="en-IN" sz="2400" dirty="0" err="1"/>
              <a:t>charAt</a:t>
            </a:r>
            <a:r>
              <a:rPr lang="en-IN" altLang="en-IN" sz="2400" dirty="0"/>
              <a:t>()</a:t>
            </a:r>
            <a:endParaRPr lang="en-IN" altLang="en-IN" sz="2400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</a:t>
            </a:r>
            <a:r>
              <a:rPr lang="en-IN" altLang="en-IN" sz="2400" dirty="0" err="1"/>
              <a:t>charCodeAt</a:t>
            </a:r>
            <a:r>
              <a:rPr lang="en-IN" altLang="en-IN" sz="2400" dirty="0"/>
              <a:t>()</a:t>
            </a:r>
            <a:endParaRPr lang="en-IN" altLang="en-IN" sz="2400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at()</a:t>
            </a:r>
            <a:endParaRPr lang="en-IN" altLang="en-IN" sz="2400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[ ]</a:t>
            </a:r>
            <a:endParaRPr lang="en-IN" altLang="en-IN" sz="2400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slice()</a:t>
            </a:r>
            <a:endParaRPr lang="en-IN" altLang="en-IN" sz="2400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substring()</a:t>
            </a:r>
            <a:endParaRPr lang="en-IN" altLang="en-IN" sz="2400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</a:t>
            </a:r>
            <a:r>
              <a:rPr lang="en-IN" altLang="en-IN" sz="2400" dirty="0" err="1"/>
              <a:t>substr</a:t>
            </a:r>
            <a:r>
              <a:rPr lang="en-IN" altLang="en-IN" sz="2400" dirty="0"/>
              <a:t>()</a:t>
            </a:r>
            <a:endParaRPr lang="en-IN" altLang="en-IN" sz="2400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</a:t>
            </a:r>
            <a:r>
              <a:rPr lang="en-IN" altLang="en-IN" sz="2400" dirty="0" err="1"/>
              <a:t>toUpperCase</a:t>
            </a:r>
            <a:r>
              <a:rPr lang="en-IN" altLang="en-IN" sz="2400" dirty="0"/>
              <a:t>()</a:t>
            </a:r>
            <a:endParaRPr lang="en-IN" altLang="en-IN" sz="2400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</a:t>
            </a:r>
            <a:r>
              <a:rPr lang="en-IN" altLang="en-IN" sz="2400" dirty="0" err="1"/>
              <a:t>toLowerCase</a:t>
            </a:r>
            <a:r>
              <a:rPr lang="en-IN" altLang="en-IN" sz="2400" dirty="0"/>
              <a:t>()</a:t>
            </a:r>
            <a:endParaRPr lang="en-IN" altLang="en-IN" sz="2400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</a:t>
            </a:r>
            <a:r>
              <a:rPr lang="en-IN" altLang="en-IN" sz="2400" dirty="0" err="1"/>
              <a:t>concat</a:t>
            </a:r>
            <a:r>
              <a:rPr lang="en-IN" altLang="en-IN" sz="2400" dirty="0"/>
              <a:t>()</a:t>
            </a:r>
            <a:endParaRPr lang="en-IN" altLang="en-IN" sz="2400" dirty="0"/>
          </a:p>
          <a:p>
            <a:pPr marL="514350" indent="-514350">
              <a:buFont typeface="+mj-lt"/>
              <a:buAutoNum type="arabicParenR"/>
            </a:pPr>
            <a:r>
              <a:rPr lang="en-IN" altLang="en-IN" sz="2400" dirty="0"/>
              <a:t>String trim()</a:t>
            </a:r>
            <a:br>
              <a:rPr lang="en-IN" altLang="en-IN" sz="2400" dirty="0"/>
            </a:br>
            <a:endParaRPr lang="en-IN" altLang="en-IN" sz="2400" dirty="0"/>
          </a:p>
        </p:txBody>
      </p:sp>
      <p:sp>
        <p:nvSpPr>
          <p:cNvPr id="4" name="Rectangle 3"/>
          <p:cNvSpPr/>
          <p:nvPr/>
        </p:nvSpPr>
        <p:spPr>
          <a:xfrm>
            <a:off x="6096000" y="848643"/>
            <a:ext cx="6096000" cy="5021055"/>
          </a:xfrm>
          <a:prstGeom prst="rect">
            <a:avLst/>
          </a:prstGeom>
        </p:spPr>
        <p:txBody>
          <a:bodyPr numCol="1">
            <a:spAutoFit/>
          </a:bodyPr>
          <a:lstStyle/>
          <a:p>
            <a:pPr>
              <a:lnSpc>
                <a:spcPct val="150000"/>
              </a:lnSpc>
            </a:pPr>
            <a:br>
              <a:rPr lang="en-IN" altLang="en-IN" sz="2400" dirty="0"/>
            </a:br>
            <a:r>
              <a:rPr lang="en-IN" altLang="en-IN" sz="2400" dirty="0"/>
              <a:t>13) String </a:t>
            </a:r>
            <a:r>
              <a:rPr lang="en-IN" altLang="en-IN" sz="2400" dirty="0" err="1"/>
              <a:t>trimStart</a:t>
            </a:r>
            <a:r>
              <a:rPr lang="en-IN" altLang="en-IN" sz="2400" dirty="0"/>
              <a:t>()</a:t>
            </a:r>
            <a:endParaRPr lang="en-IN" altLang="en-IN" sz="2400" dirty="0"/>
          </a:p>
          <a:p>
            <a:pPr>
              <a:lnSpc>
                <a:spcPct val="150000"/>
              </a:lnSpc>
            </a:pPr>
            <a:r>
              <a:rPr lang="en-IN" altLang="en-IN" sz="2400" dirty="0"/>
              <a:t>14) String </a:t>
            </a:r>
            <a:r>
              <a:rPr lang="en-IN" altLang="en-IN" sz="2400" dirty="0" err="1"/>
              <a:t>trimEnd</a:t>
            </a:r>
            <a:r>
              <a:rPr lang="en-IN" altLang="en-IN" sz="2400" dirty="0"/>
              <a:t>()</a:t>
            </a:r>
            <a:br>
              <a:rPr lang="en-IN" altLang="en-IN" sz="2400" dirty="0"/>
            </a:br>
            <a:r>
              <a:rPr lang="en-IN" altLang="en-IN" sz="2400" dirty="0"/>
              <a:t>15) String </a:t>
            </a:r>
            <a:r>
              <a:rPr lang="en-IN" altLang="en-IN" sz="2400" dirty="0" err="1"/>
              <a:t>padStart</a:t>
            </a:r>
            <a:r>
              <a:rPr lang="en-IN" altLang="en-IN" sz="2400" dirty="0"/>
              <a:t>()</a:t>
            </a:r>
            <a:br>
              <a:rPr lang="en-IN" altLang="en-IN" sz="2400" dirty="0"/>
            </a:br>
            <a:r>
              <a:rPr lang="en-IN" altLang="en-IN" sz="2400" dirty="0"/>
              <a:t>16) String </a:t>
            </a:r>
            <a:r>
              <a:rPr lang="en-IN" altLang="en-IN" sz="2400" dirty="0" err="1"/>
              <a:t>padEnd</a:t>
            </a:r>
            <a:r>
              <a:rPr lang="en-IN" altLang="en-IN" sz="2400" dirty="0"/>
              <a:t>()</a:t>
            </a:r>
            <a:br>
              <a:rPr lang="en-IN" altLang="en-IN" sz="2400" dirty="0"/>
            </a:br>
            <a:r>
              <a:rPr lang="en-IN" altLang="en-IN" sz="2400" dirty="0"/>
              <a:t>17) String repeat()</a:t>
            </a:r>
            <a:br>
              <a:rPr lang="en-IN" altLang="en-IN" sz="2400" dirty="0"/>
            </a:br>
            <a:r>
              <a:rPr lang="en-IN" altLang="en-IN" sz="2400" dirty="0"/>
              <a:t>18) String replace()</a:t>
            </a:r>
            <a:br>
              <a:rPr lang="en-IN" altLang="en-IN" sz="2400" dirty="0"/>
            </a:br>
            <a:r>
              <a:rPr lang="en-IN" altLang="en-IN" sz="2400" dirty="0"/>
              <a:t>19) String </a:t>
            </a:r>
            <a:r>
              <a:rPr lang="en-IN" altLang="en-IN" sz="2400" dirty="0" err="1"/>
              <a:t>replaceAll</a:t>
            </a:r>
            <a:r>
              <a:rPr lang="en-IN" altLang="en-IN" sz="2400" dirty="0"/>
              <a:t>()</a:t>
            </a:r>
            <a:br>
              <a:rPr lang="en-IN" altLang="en-IN" sz="2400" dirty="0"/>
            </a:br>
            <a:r>
              <a:rPr lang="en-IN" altLang="en-IN" sz="2400" dirty="0"/>
              <a:t>20) String split()</a:t>
            </a:r>
            <a:endParaRPr lang="en-IN" altLang="en-I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470" y="-105401"/>
            <a:ext cx="10515600" cy="1325563"/>
          </a:xfrm>
        </p:spPr>
        <p:txBody>
          <a:bodyPr numCol="1"/>
          <a:lstStyle/>
          <a:p>
            <a:r>
              <a:rPr lang="en-US" dirty="0"/>
              <a:t>String Methods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0162"/>
            <a:ext cx="10515600" cy="495680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length</a:t>
            </a:r>
            <a:r>
              <a:rPr lang="en-US" sz="2000" dirty="0"/>
              <a:t>: Returns the length of a string.</a:t>
            </a: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err="1"/>
              <a:t>charAt</a:t>
            </a:r>
            <a:r>
              <a:rPr lang="en-US" sz="2000" b="1" dirty="0"/>
              <a:t>(index)</a:t>
            </a:r>
            <a:r>
              <a:rPr lang="en-US" sz="2000" dirty="0"/>
              <a:t> : Returns the character at a specified index.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2000" b="1" dirty="0"/>
              <a:t>slice(start, end)</a:t>
            </a:r>
            <a:r>
              <a:rPr lang="en-US" sz="2000" dirty="0"/>
              <a:t> : Extracts a part of a string and returns it as a new string. The end index is not included.</a:t>
            </a:r>
            <a:endParaRPr lang="en-US" sz="2000" dirty="0"/>
          </a:p>
          <a:p>
            <a:pPr marL="514350" indent="-514350">
              <a:buAutoNum type="arabicPeriod"/>
            </a:pPr>
            <a:endParaRPr lang="en-US" sz="2000" dirty="0"/>
          </a:p>
          <a:p>
            <a:pPr marL="514350" indent="-514350">
              <a:buAutoNum type="arabicPeriod"/>
            </a:pPr>
            <a:endParaRPr lang="en-IN" altLang="en-IN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2512" y="966617"/>
            <a:ext cx="5313127" cy="8590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131" y="2897643"/>
            <a:ext cx="6564180" cy="10210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232" y="4990755"/>
            <a:ext cx="7080330" cy="1021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0" y="342900"/>
            <a:ext cx="10515600" cy="5582603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lang="en-IN" altLang="en-IN" sz="2000" dirty="0" err="1"/>
              <a:t>toUpperCase</a:t>
            </a:r>
            <a:r>
              <a:rPr lang="en-IN" altLang="en-IN" sz="2000" dirty="0"/>
              <a:t>() and </a:t>
            </a:r>
            <a:r>
              <a:rPr lang="en-IN" altLang="en-IN" sz="2000" dirty="0" err="1"/>
              <a:t>toLowerCase</a:t>
            </a:r>
            <a:r>
              <a:rPr lang="en-IN" altLang="en-IN" sz="2000" dirty="0"/>
              <a:t>(): </a:t>
            </a:r>
            <a:r>
              <a:rPr lang="en-US" sz="2000" dirty="0"/>
              <a:t>Converts a string to upper or lower case.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trim() : Removes whitespace from both ends of a string.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split(separator)Description: Splits a string into an array of substrings based on a separator.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5144" y="770235"/>
            <a:ext cx="6261852" cy="10567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340" y="2968174"/>
            <a:ext cx="6686656" cy="9080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340" y="4998788"/>
            <a:ext cx="6839860" cy="1088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Strings Method – Concatenating Strings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23714" r="28329" b="13769"/>
          <a:stretch>
            <a:fillRect/>
          </a:stretch>
        </p:blipFill>
        <p:spPr>
          <a:xfrm>
            <a:off x="960120" y="1542098"/>
            <a:ext cx="9281160" cy="480199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>
            <a:normAutofit/>
          </a:bodyPr>
          <a:lstStyle/>
          <a:p>
            <a:r>
              <a:rPr lang="en-IN" altLang="en-IN" sz="4000" dirty="0"/>
              <a:t>Strings Method – Finding a String within String</a:t>
            </a:r>
            <a:endParaRPr lang="en-IN" altLang="en-IN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24502" r="25373" b="14294"/>
          <a:stretch>
            <a:fillRect/>
          </a:stretch>
        </p:blipFill>
        <p:spPr>
          <a:xfrm>
            <a:off x="994410" y="1690688"/>
            <a:ext cx="9738360" cy="472716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2" t="24765" r="29806" b="44772"/>
          <a:stretch>
            <a:fillRect/>
          </a:stretch>
        </p:blipFill>
        <p:spPr>
          <a:xfrm>
            <a:off x="762000" y="2103437"/>
            <a:ext cx="10862310" cy="280562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9613"/>
          </a:xfrm>
        </p:spPr>
        <p:txBody>
          <a:bodyPr numCol="1"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String Characters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>
          <a:xfrm>
            <a:off x="478302" y="984738"/>
            <a:ext cx="10875498" cy="37804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4 methods for extracting string characters: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Method: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the character at a specified index (position) in a string. supported in all modern browsers since March 2022. It allows the use of negative indexes while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do not.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charAt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Method: returns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at a specified index (position) in a string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charCodeAt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2400" b="0" i="1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Method: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the code of the character at a specified index in a string. The method returns a UTF-16 code (an integer between 0 and 65535)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 property access [] like in arrays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154" y="4765204"/>
            <a:ext cx="11019692" cy="156966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access might be a little </a:t>
            </a:r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unpredictable: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8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makes strings look like arrays (but they are not)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8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no character is found, [ ] returns undefined, while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charAt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 returns an empty string.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8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read only.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[0] = "A" gives no error (but does not work!)</a:t>
            </a:r>
            <a:endParaRPr lang="en-US" sz="2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325" y="317091"/>
            <a:ext cx="7568598" cy="11161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972" y="317091"/>
            <a:ext cx="1052828" cy="1020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24" y="1861779"/>
            <a:ext cx="7441989" cy="1042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9972" y="1783976"/>
            <a:ext cx="1080520" cy="1120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22" y="3205480"/>
            <a:ext cx="6330642" cy="1350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9972" y="3662105"/>
            <a:ext cx="1179437" cy="8935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23" y="4896831"/>
            <a:ext cx="6462993" cy="137735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48205" y="2985770"/>
            <a:ext cx="3207385" cy="46037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at(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altLang="en-IN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520322" y="-50201"/>
            <a:ext cx="2321469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charAt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altLang="en-IN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520322" y="1473131"/>
            <a:ext cx="3005951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charCodeAt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altLang="en-IN" sz="2400" b="1" dirty="0"/>
          </a:p>
        </p:txBody>
      </p:sp>
      <p:sp>
        <p:nvSpPr>
          <p:cNvPr id="13" name="Rectangle 12"/>
          <p:cNvSpPr/>
          <p:nvPr/>
        </p:nvSpPr>
        <p:spPr>
          <a:xfrm>
            <a:off x="480960" y="4497409"/>
            <a:ext cx="2503442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access []</a:t>
            </a:r>
            <a:endParaRPr lang="en-IN" altLang="en-I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4132" y="87950"/>
            <a:ext cx="10515600" cy="591479"/>
          </a:xfrm>
        </p:spPr>
        <p:txBody>
          <a:bodyPr numCol="1">
            <a:normAutofit fontScale="90000"/>
          </a:bodyPr>
          <a:lstStyle/>
          <a:p>
            <a:r>
              <a:rPr lang="en-IN" altLang="en-IN" dirty="0"/>
              <a:t>Extracting String Parts</a:t>
            </a:r>
            <a:endParaRPr lang="en-IN" altLang="en-IN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>
          <a:xfrm>
            <a:off x="275154" y="601996"/>
            <a:ext cx="11506771" cy="10156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 are 3 methods for extracting a part of a string: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slice(</a:t>
            </a:r>
            <a:r>
              <a:rPr kumimoji="0" lang="en-US" sz="2000" b="0" i="1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kumimoji="0" lang="en-US" sz="2000" b="0" i="1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extracts a part of a string and returns the extracted part in a new string. JavaScript counts positions from zero.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31" y="1538176"/>
            <a:ext cx="5930109" cy="1325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306" y="1482009"/>
            <a:ext cx="1420140" cy="9467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37625" y="2804395"/>
            <a:ext cx="11183815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you omit the second parameter, the method will slice out the rest of the string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.</a:t>
            </a:r>
            <a:endParaRPr lang="en-IN" altLang="en-IN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31" y="3298018"/>
            <a:ext cx="5319765" cy="11547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7535" y="3669419"/>
            <a:ext cx="2127284" cy="6882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75154" y="4452796"/>
            <a:ext cx="10497469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 a parameter is negative, the position is counted from the end of the string.</a:t>
            </a:r>
            <a:endParaRPr lang="en-IN" alt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25" y="5037705"/>
            <a:ext cx="5489192" cy="12036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0158" y="6107261"/>
            <a:ext cx="1681227" cy="519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5068" y="4944052"/>
            <a:ext cx="5208734" cy="11251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6639" y="6035650"/>
            <a:ext cx="1369076" cy="6059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What can a JavaScript do?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22926" r="50000" b="26114"/>
          <a:stretch>
            <a:fillRect/>
          </a:stretch>
        </p:blipFill>
        <p:spPr>
          <a:xfrm>
            <a:off x="838200" y="1690688"/>
            <a:ext cx="7086600" cy="433235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364" y="131191"/>
            <a:ext cx="11844107" cy="70788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substring(</a:t>
            </a:r>
            <a:r>
              <a:rPr lang="en-US" sz="2000" i="1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US" sz="20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i="1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US" sz="20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similar to slice.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is that start and end values less than 0 are treated as 0 in substring()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020" y="1139484"/>
            <a:ext cx="8580863" cy="11129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1840" y="1454171"/>
            <a:ext cx="1303501" cy="483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97" y="2368157"/>
            <a:ext cx="11937474" cy="707886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000" dirty="0" err="1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substr</a:t>
            </a:r>
            <a:r>
              <a:rPr lang="en-US" sz="20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start</a:t>
            </a:r>
            <a:r>
              <a:rPr lang="en-US" sz="20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2000" i="1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2000" dirty="0">
                <a:solidFill>
                  <a:srgbClr val="DC1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similar to slice.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difference is that the second parameter specifies the 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of the extracted part.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91" y="3102596"/>
            <a:ext cx="7307530" cy="991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853" y="3341318"/>
            <a:ext cx="663473" cy="513657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>
          <a:xfrm>
            <a:off x="58895" y="4203989"/>
            <a:ext cx="860203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you omit the second parameter, 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substr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will slice out the rest of the string.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first parameter is negative, the position counts from the end of the string</a:t>
            </a:r>
            <a:r>
              <a:rPr lang="en-US" dirty="0"/>
              <a:t>.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97775" y="261983"/>
            <a:ext cx="11190951" cy="812530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IN" alt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IN" altLang="en-I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toUpperCase</a:t>
            </a:r>
            <a:r>
              <a:rPr lang="en-IN" alt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string is converted to upper case 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IN" alt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toLowerCase</a:t>
            </a:r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string is converted to lower case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IN" alt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concat</a:t>
            </a:r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joins two or more strings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trim():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removes whitespace from both sides of a string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IN" alt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trimStart</a:t>
            </a:r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works like trim(),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removes whitespace only from the start of a string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IN" alt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trimEnd</a:t>
            </a:r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works like trim(),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removes whitespace only from the end of a string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IN" alt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padStart</a:t>
            </a:r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pads a string from the start. It pads a string with another string (multiple times) until it reaches a given length.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IN" alt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padEnd</a:t>
            </a:r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pads a string from the end. It pads a string with another string (multiple times) until it reaches a given length.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 repeat():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a string with a number of copies of a string. </a:t>
            </a:r>
            <a:r>
              <a:rPr lang="en-IN" alt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returns a new string.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change the original string.</a:t>
            </a:r>
            <a:endParaRPr lang="en-IN" alt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algn="just"/>
            <a:endParaRPr lang="en-IN" altLang="en-IN" dirty="0"/>
          </a:p>
          <a:p>
            <a:pPr algn="just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839" y="2841674"/>
            <a:ext cx="5422040" cy="11676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636" y="3275641"/>
            <a:ext cx="1048951" cy="595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99" y="5484849"/>
            <a:ext cx="5334580" cy="11041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391" y="5801518"/>
            <a:ext cx="3571822" cy="6129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9785" y="26178"/>
            <a:ext cx="11507076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IN" altLang="en-I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Replacing String Content: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replaces a specified value with another value in a string.</a:t>
            </a:r>
            <a:r>
              <a:rPr lang="en-IN" alt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replace() method is case sensitive. </a:t>
            </a:r>
            <a:r>
              <a:rPr lang="en-US" dirty="0"/>
              <a:t>replaces </a:t>
            </a:r>
            <a:r>
              <a:rPr lang="en-US" b="1" dirty="0"/>
              <a:t>only the first</a:t>
            </a:r>
            <a:r>
              <a:rPr lang="en-US" dirty="0"/>
              <a:t> match.</a:t>
            </a:r>
            <a:endParaRPr lang="en-IN" altLang="en-IN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748790"/>
            <a:ext cx="7150547" cy="49626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618" y="4633111"/>
            <a:ext cx="4605228" cy="1765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618" y="2250830"/>
            <a:ext cx="5170680" cy="202900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975188" y="4279831"/>
            <a:ext cx="182880" cy="3532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IN" alt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>
          <a:xfrm>
            <a:off x="0" y="177131"/>
            <a:ext cx="10190867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replace case insensitive, use a 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with an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flag (insensitive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09" y="740328"/>
            <a:ext cx="7595779" cy="53650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175" y="2319949"/>
            <a:ext cx="5088958" cy="2030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298" y="4721663"/>
            <a:ext cx="5132712" cy="1918287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9017391" y="4220308"/>
            <a:ext cx="311263" cy="5013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IN" alt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>
          <a:xfrm>
            <a:off x="0" y="50522"/>
            <a:ext cx="9953622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8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replace all matches, use a </a:t>
            </a:r>
            <a:r>
              <a:rPr kumimoji="0" lang="en-US" sz="2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regular expression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with a 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/g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flag (global match):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288" y="639086"/>
            <a:ext cx="8287354" cy="49598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816" y="2465680"/>
            <a:ext cx="5369435" cy="16076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815" y="4736503"/>
            <a:ext cx="5369435" cy="1625231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8554642" y="4073358"/>
            <a:ext cx="209530" cy="5127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IN" alt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2514" y="416727"/>
            <a:ext cx="11451772" cy="98488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algn="just"/>
            <a:r>
              <a:rPr lang="en-IN" alt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String </a:t>
            </a:r>
            <a:r>
              <a:rPr lang="en-IN" altLang="en-I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ReplaceAll</a:t>
            </a:r>
            <a:r>
              <a:rPr lang="en-IN" altLang="en-I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you to specify a regular expression instead of a string to be replaced. If the parameter is a regular expression, the global flag (g) must be set, otherwise 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TypeError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thrown.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alt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2514" y="1223891"/>
            <a:ext cx="8760760" cy="18069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23" y="2932323"/>
            <a:ext cx="8421359" cy="517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3789525"/>
            <a:ext cx="7070120" cy="13873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574" y="5208067"/>
            <a:ext cx="6715901" cy="415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19" y="261983"/>
            <a:ext cx="7185300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IN" altLang="en-IN" dirty="0">
                <a:solidFill>
                  <a:srgbClr val="000000"/>
                </a:solidFill>
                <a:latin typeface="Segoe UI" panose="020B0502040204020203" pitchFamily="34" charset="0"/>
              </a:rPr>
              <a:t>String split(): </a:t>
            </a:r>
            <a:r>
              <a:rPr lang="en-US" dirty="0"/>
              <a:t>A string can be converted to an array with the split() method.</a:t>
            </a:r>
            <a:endParaRPr lang="en-IN" altLang="en-IN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3305" y="801858"/>
            <a:ext cx="6244606" cy="12081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069" y="801858"/>
            <a:ext cx="746992" cy="7863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9827" y="2489982"/>
            <a:ext cx="11451101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If the separator is omitted, the returned array will contain the whole string in index [0].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If the separator is "", the returned array will be an array of single characters: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304" y="3460756"/>
            <a:ext cx="5789905" cy="24617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0355" y="2799079"/>
            <a:ext cx="783171" cy="3878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Number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" t="24239" r="27885" b="26115"/>
          <a:stretch>
            <a:fillRect/>
          </a:stretch>
        </p:blipFill>
        <p:spPr>
          <a:xfrm>
            <a:off x="838200" y="1690688"/>
            <a:ext cx="10397490" cy="420798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51691" y="323557"/>
            <a:ext cx="11141613" cy="646331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</a:rPr>
              <a:t>JavaScript uses the + operator for both addition and concatenation. Numbers are added. Strings are concatenated.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739" y="1153466"/>
            <a:ext cx="1785647" cy="8458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535" y="1028526"/>
            <a:ext cx="1894017" cy="10957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01" y="969888"/>
            <a:ext cx="1879950" cy="1134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1529" y="1028526"/>
            <a:ext cx="1849938" cy="10755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645" y="2715066"/>
            <a:ext cx="3684282" cy="9114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4650" y="2414275"/>
            <a:ext cx="2696879" cy="12122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23451" r="25078" b="16132"/>
          <a:stretch>
            <a:fillRect/>
          </a:stretch>
        </p:blipFill>
        <p:spPr>
          <a:xfrm>
            <a:off x="754380" y="952499"/>
            <a:ext cx="10401300" cy="4953001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What can a JavaScript do?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70000" lnSpcReduction="20000"/>
          </a:bodyPr>
          <a:lstStyle/>
          <a:p>
            <a:pPr algn="just"/>
            <a:r>
              <a:rPr lang="en-US" b="1" dirty="0"/>
              <a:t>JavaScript gives HTML designers a programming tool </a:t>
            </a:r>
            <a:r>
              <a:rPr lang="en-US" dirty="0"/>
              <a:t>- HTML authors are normally not programmers, but JavaScript is a scripting language with a very simple syntax! Almost anyone can put small "snippets" of code into their HTML pages </a:t>
            </a:r>
            <a:endParaRPr lang="en-US" dirty="0"/>
          </a:p>
          <a:p>
            <a:pPr algn="just"/>
            <a:r>
              <a:rPr lang="en-US" b="1" dirty="0"/>
              <a:t>JavaScript can put dynamic text into an HTML page </a:t>
            </a:r>
            <a:r>
              <a:rPr lang="en-US" dirty="0"/>
              <a:t>- A JavaScript statement like this: </a:t>
            </a:r>
            <a:r>
              <a:rPr lang="en-US" dirty="0" err="1"/>
              <a:t>document.write</a:t>
            </a:r>
            <a:r>
              <a:rPr lang="en-US" dirty="0"/>
              <a:t>(“&lt;h1&gt;" + name + “ &lt;/h1&gt;") can write a variable text into an HTML </a:t>
            </a:r>
            <a:r>
              <a:rPr lang="en-US" dirty="0" err="1"/>
              <a:t>pag</a:t>
            </a:r>
            <a:endParaRPr lang="en-US" dirty="0"/>
          </a:p>
          <a:p>
            <a:pPr algn="just"/>
            <a:r>
              <a:rPr lang="en-US" b="1" dirty="0"/>
              <a:t>JavaScript can react to events</a:t>
            </a:r>
            <a:r>
              <a:rPr lang="en-US" dirty="0"/>
              <a:t> - A JavaScript can be set to execute when something happens, like when a page has finished loading or when a user clicks on an HTML element </a:t>
            </a:r>
            <a:endParaRPr lang="hi-IN" altLang="hi-IN" dirty="0"/>
          </a:p>
          <a:p>
            <a:pPr algn="just"/>
            <a:r>
              <a:rPr lang="en-US" b="1" dirty="0"/>
              <a:t>JavaScript can read and write HTML elements </a:t>
            </a:r>
            <a:r>
              <a:rPr lang="en-US" dirty="0"/>
              <a:t>- A JavaScript can read and change the content of an HTML element </a:t>
            </a:r>
            <a:endParaRPr lang="hi-IN" altLang="hi-IN" dirty="0"/>
          </a:p>
          <a:p>
            <a:pPr algn="just"/>
            <a:r>
              <a:rPr lang="en-US" dirty="0"/>
              <a:t> </a:t>
            </a:r>
            <a:r>
              <a:rPr lang="en-US" b="1" dirty="0"/>
              <a:t>JavaScript can be used to validate data </a:t>
            </a:r>
            <a:r>
              <a:rPr lang="en-US" dirty="0"/>
              <a:t>- A JavaScript can be used to validate form data before it is submitted to a server. This saves the server from extra processing</a:t>
            </a:r>
            <a:endParaRPr lang="hi-IN" altLang="hi-IN" dirty="0"/>
          </a:p>
          <a:p>
            <a:pPr algn="just"/>
            <a:r>
              <a:rPr lang="en-US" b="1" dirty="0"/>
              <a:t>JavaScript can be used to detect the visitor's browser - </a:t>
            </a:r>
            <a:r>
              <a:rPr lang="en-US" dirty="0"/>
              <a:t>A JavaScript can be used to detect the visitor's browser, and - depending on the browser - load another page specifically designed for that browser </a:t>
            </a:r>
            <a:endParaRPr lang="hi-IN" altLang="hi-IN" dirty="0"/>
          </a:p>
          <a:p>
            <a:pPr algn="just"/>
            <a:r>
              <a:rPr lang="en-US" b="1" dirty="0"/>
              <a:t>JavaScript can be used to create cookies</a:t>
            </a:r>
            <a:r>
              <a:rPr lang="en-US" dirty="0"/>
              <a:t> - A JavaScript can be used to store and retrieve information on the visitor's computer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24238" r="27738" b="21124"/>
          <a:stretch>
            <a:fillRect/>
          </a:stretch>
        </p:blipFill>
        <p:spPr>
          <a:xfrm>
            <a:off x="419100" y="765810"/>
            <a:ext cx="11353800" cy="552799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Number Methods – Returning Numbers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23451" r="29067" b="21386"/>
          <a:stretch>
            <a:fillRect/>
          </a:stretch>
        </p:blipFill>
        <p:spPr>
          <a:xfrm>
            <a:off x="895350" y="1690688"/>
            <a:ext cx="9883140" cy="4561451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Number Methods – Returning Numbers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" t="23714" r="23453" b="14556"/>
          <a:stretch>
            <a:fillRect/>
          </a:stretch>
        </p:blipFill>
        <p:spPr>
          <a:xfrm>
            <a:off x="838200" y="1690688"/>
            <a:ext cx="10069830" cy="480002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Non-primitive Data Type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2" t="32382" r="43696" b="23751"/>
          <a:stretch>
            <a:fillRect/>
          </a:stretch>
        </p:blipFill>
        <p:spPr>
          <a:xfrm>
            <a:off x="2903220" y="1771649"/>
            <a:ext cx="5897880" cy="389306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Objects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" t="23189" r="26999" b="49755"/>
          <a:stretch>
            <a:fillRect/>
          </a:stretch>
        </p:blipFill>
        <p:spPr>
          <a:xfrm>
            <a:off x="1005840" y="1690688"/>
            <a:ext cx="9886950" cy="2194734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 t="24502" r="26556" b="39511"/>
          <a:stretch>
            <a:fillRect/>
          </a:stretch>
        </p:blipFill>
        <p:spPr>
          <a:xfrm>
            <a:off x="1062990" y="3885422"/>
            <a:ext cx="9772650" cy="28011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17220"/>
            <a:ext cx="10515600" cy="5559743"/>
          </a:xfrm>
        </p:spPr>
        <p:txBody>
          <a:bodyPr numCol="1">
            <a:normAutofit lnSpcReduction="10000"/>
          </a:bodyPr>
          <a:lstStyle/>
          <a:p>
            <a:r>
              <a:rPr lang="en-IN" altLang="en-IN" dirty="0"/>
              <a:t>Creating an Object:</a:t>
            </a:r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pPr marL="0" indent="0">
              <a:buNone/>
            </a:pPr>
            <a:r>
              <a:rPr lang="en-US" dirty="0"/>
              <a:t>The person object has properties like </a:t>
            </a:r>
            <a:r>
              <a:rPr lang="en-US" dirty="0" err="1"/>
              <a:t>firstName</a:t>
            </a:r>
            <a:r>
              <a:rPr lang="en-US" dirty="0"/>
              <a:t>, </a:t>
            </a:r>
            <a:r>
              <a:rPr lang="en-US" dirty="0" err="1"/>
              <a:t>lastName</a:t>
            </a:r>
            <a:r>
              <a:rPr lang="en-US" dirty="0"/>
              <a:t>, age, and </a:t>
            </a:r>
            <a:r>
              <a:rPr lang="en-US" dirty="0" err="1"/>
              <a:t>isStudent</a:t>
            </a:r>
            <a:r>
              <a:rPr lang="en-US" dirty="0"/>
              <a:t>, as well as a method greet().</a:t>
            </a:r>
            <a:r>
              <a:rPr lang="en-IN" altLang="en-IN" dirty="0"/>
              <a:t> 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4512" y="1457273"/>
            <a:ext cx="7682976" cy="3585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Accessing Object Properties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IN" altLang="en-IN" dirty="0"/>
              <a:t>Dot Notation</a:t>
            </a:r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r>
              <a:rPr lang="en-IN" altLang="en-IN" dirty="0"/>
              <a:t>Bracket Notation: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1028" y="2815718"/>
            <a:ext cx="9518506" cy="453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028" y="4913623"/>
            <a:ext cx="8272033" cy="4532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 numCol="1"/>
          <a:lstStyle/>
          <a:p>
            <a:r>
              <a:rPr lang="en-IN" altLang="en-IN" dirty="0"/>
              <a:t>Modifying Object Properties</a:t>
            </a:r>
            <a:endParaRPr lang="en-IN" altLang="en-IN" dirty="0"/>
          </a:p>
          <a:p>
            <a:pPr lvl="1"/>
            <a:r>
              <a:rPr lang="en-IN" altLang="en-IN" dirty="0"/>
              <a:t>Updating Property Values:</a:t>
            </a:r>
            <a:endParaRPr lang="en-IN" altLang="en-IN" dirty="0"/>
          </a:p>
          <a:p>
            <a:pPr lvl="1"/>
            <a:endParaRPr lang="en-IN" altLang="en-IN" dirty="0"/>
          </a:p>
          <a:p>
            <a:pPr lvl="1"/>
            <a:endParaRPr lang="en-IN" altLang="en-IN" dirty="0"/>
          </a:p>
          <a:p>
            <a:pPr lvl="1"/>
            <a:r>
              <a:rPr lang="en-IN" altLang="en-IN" dirty="0"/>
              <a:t>Adding New Properties:</a:t>
            </a:r>
            <a:endParaRPr lang="en-IN" altLang="en-IN" dirty="0"/>
          </a:p>
          <a:p>
            <a:pPr lvl="1"/>
            <a:endParaRPr lang="en-IN" altLang="en-IN" dirty="0"/>
          </a:p>
          <a:p>
            <a:pPr lvl="1"/>
            <a:endParaRPr lang="en-IN" altLang="en-IN" dirty="0"/>
          </a:p>
          <a:p>
            <a:r>
              <a:rPr lang="en-IN" altLang="en-IN" dirty="0"/>
              <a:t>Deleting Object Properties</a:t>
            </a:r>
            <a:endParaRPr lang="en-IN" altLang="en-IN" dirty="0"/>
          </a:p>
          <a:p>
            <a:endParaRPr lang="en-IN" altLang="en-IN" dirty="0"/>
          </a:p>
          <a:p>
            <a:endParaRPr lang="en-IN" altLang="en-IN" dirty="0"/>
          </a:p>
          <a:p>
            <a:r>
              <a:rPr lang="en-IN" altLang="en-IN" dirty="0"/>
              <a:t>Methods in Objects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6884" y="1002652"/>
            <a:ext cx="6372646" cy="814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062" y="2545702"/>
            <a:ext cx="6291688" cy="698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017" y="3905871"/>
            <a:ext cx="6711680" cy="6980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017" y="5605154"/>
            <a:ext cx="6570312" cy="5003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Array</a:t>
            </a:r>
            <a:endParaRPr lang="en-IN" alt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 t="23451" r="28330" b="41087"/>
          <a:stretch>
            <a:fillRect/>
          </a:stretch>
        </p:blipFill>
        <p:spPr>
          <a:xfrm>
            <a:off x="1051559" y="1690688"/>
            <a:ext cx="10079897" cy="298418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Array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" t="23439" r="22715" b="18457"/>
          <a:stretch>
            <a:fillRect/>
          </a:stretch>
        </p:blipFill>
        <p:spPr>
          <a:xfrm>
            <a:off x="838200" y="1783080"/>
            <a:ext cx="9585960" cy="41252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History of ECMAScript (ES) and JavaScript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962400" cy="4351338"/>
          </a:xfrm>
        </p:spPr>
        <p:txBody>
          <a:bodyPr numCol="1">
            <a:normAutofit/>
          </a:bodyPr>
          <a:lstStyle/>
          <a:p>
            <a:r>
              <a:rPr lang="en-IN" altLang="en-IN" sz="2000" b="1" dirty="0"/>
              <a:t>JavaScript</a:t>
            </a:r>
            <a:r>
              <a:rPr lang="en-IN" altLang="en-IN" sz="2000" dirty="0"/>
              <a:t>: A scripting language developed by Netscape in 1995, primarily for web browsers.</a:t>
            </a:r>
            <a:endParaRPr lang="en-IN" altLang="en-IN" sz="2000" dirty="0"/>
          </a:p>
          <a:p>
            <a:r>
              <a:rPr lang="en-IN" altLang="en-IN" sz="2000" b="1" dirty="0"/>
              <a:t>ECMAScript (ES): </a:t>
            </a:r>
            <a:r>
              <a:rPr lang="en-IN" altLang="en-IN" sz="2000" dirty="0"/>
              <a:t>A standardized scripting language specification on which JavaScript is based.</a:t>
            </a:r>
            <a:endParaRPr lang="en-IN" altLang="en-IN" sz="2000" dirty="0"/>
          </a:p>
          <a:p>
            <a:r>
              <a:rPr lang="en-IN" altLang="en-IN" sz="2000" dirty="0"/>
              <a:t>ECMA International: The organization responsible for standardizing JavaScript through ECMAScript.</a:t>
            </a:r>
            <a:endParaRPr lang="en-IN" altLang="en-IN" sz="2000" dirty="0"/>
          </a:p>
          <a:p>
            <a:r>
              <a:rPr lang="en-US" sz="2000" dirty="0"/>
              <a:t>The development of the standard is still in progress.</a:t>
            </a:r>
            <a:endParaRPr lang="en-IN" altLang="en-IN" sz="2000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86325" y="1690688"/>
            <a:ext cx="7305675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Date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 t="25027" r="42219" b="32681"/>
          <a:stretch>
            <a:fillRect/>
          </a:stretch>
        </p:blipFill>
        <p:spPr>
          <a:xfrm>
            <a:off x="1028700" y="1690688"/>
            <a:ext cx="9098280" cy="404647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23189" r="27442" b="28741"/>
          <a:stretch>
            <a:fillRect/>
          </a:stretch>
        </p:blipFill>
        <p:spPr>
          <a:xfrm>
            <a:off x="714375" y="960120"/>
            <a:ext cx="10763250" cy="471671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5" t="24502" r="27295" b="33995"/>
          <a:stretch>
            <a:fillRect/>
          </a:stretch>
        </p:blipFill>
        <p:spPr>
          <a:xfrm>
            <a:off x="617220" y="1211578"/>
            <a:ext cx="11178540" cy="377395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Operators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t="23977" r="30545" b="15607"/>
          <a:stretch>
            <a:fillRect/>
          </a:stretch>
        </p:blipFill>
        <p:spPr>
          <a:xfrm>
            <a:off x="994410" y="1587818"/>
            <a:ext cx="9304020" cy="463010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Arithmetic Operators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" t="24765" r="45913" b="16396"/>
          <a:stretch>
            <a:fillRect/>
          </a:stretch>
        </p:blipFill>
        <p:spPr>
          <a:xfrm>
            <a:off x="838200" y="1600199"/>
            <a:ext cx="7818120" cy="506144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Assignment Operators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" t="24239" r="42072" b="24538"/>
          <a:stretch>
            <a:fillRect/>
          </a:stretch>
        </p:blipFill>
        <p:spPr>
          <a:xfrm>
            <a:off x="838200" y="1690688"/>
            <a:ext cx="9037320" cy="47629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Comparison Operator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7" t="29755" r="56108" b="17447"/>
          <a:stretch>
            <a:fillRect/>
          </a:stretch>
        </p:blipFill>
        <p:spPr>
          <a:xfrm>
            <a:off x="1040130" y="1690688"/>
            <a:ext cx="6412230" cy="486361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Understanding Operators: (=), (==) and (===)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7" t="28967" r="23453" b="15608"/>
          <a:stretch>
            <a:fillRect/>
          </a:stretch>
        </p:blipFill>
        <p:spPr>
          <a:xfrm>
            <a:off x="986790" y="1828799"/>
            <a:ext cx="10218420" cy="440017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742950"/>
            <a:ext cx="10515600" cy="5434013"/>
          </a:xfrm>
        </p:spPr>
        <p:txBody>
          <a:bodyPr numCol="1">
            <a:normAutofit/>
          </a:bodyPr>
          <a:lstStyle/>
          <a:p>
            <a:pPr algn="l"/>
            <a:r>
              <a:rPr lang="en-US" sz="2400" b="0" i="0" dirty="0">
                <a:solidFill>
                  <a:srgbClr val="212529"/>
                </a:solidFill>
                <a:effectLst/>
                <a:latin typeface="Cerebri Sans"/>
              </a:rPr>
              <a:t>In JavaScript, == and === are comparison operators used to check equality between two values or variables.</a:t>
            </a:r>
            <a:endParaRPr lang="en-US" sz="2400" b="0" i="0" dirty="0">
              <a:solidFill>
                <a:srgbClr val="212529"/>
              </a:solidFill>
              <a:effectLst/>
              <a:latin typeface="Cerebri Sans"/>
            </a:endParaRPr>
          </a:p>
          <a:p>
            <a:pPr algn="l"/>
            <a:r>
              <a:rPr lang="en-US" sz="2400" b="0" i="0" dirty="0">
                <a:solidFill>
                  <a:srgbClr val="212529"/>
                </a:solidFill>
                <a:effectLst/>
                <a:latin typeface="Cerebri Sans"/>
              </a:rPr>
              <a:t>The main difference between the two operators is how they compare values. The == operator compares the values of two variables after performing type conversion if necessary. On the other hand, the === operator compares the values of two variables without performing type conversion.</a:t>
            </a:r>
            <a:endParaRPr lang="en-US" sz="2400" b="0" i="0" dirty="0">
              <a:solidFill>
                <a:srgbClr val="212529"/>
              </a:solidFill>
              <a:effectLst/>
              <a:latin typeface="Cerebri Sans"/>
            </a:endParaRPr>
          </a:p>
          <a:p>
            <a:endParaRPr lang="en-IN" alt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9625" y="3745835"/>
            <a:ext cx="9793165" cy="1487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Logical Operator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 t="30544" r="41691" b="25852"/>
          <a:stretch>
            <a:fillRect/>
          </a:stretch>
        </p:blipFill>
        <p:spPr>
          <a:xfrm>
            <a:off x="948690" y="1690688"/>
            <a:ext cx="9475470" cy="417706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94945"/>
            <a:ext cx="10515600" cy="1325563"/>
          </a:xfrm>
        </p:spPr>
        <p:txBody>
          <a:bodyPr numCol="1"/>
          <a:lstStyle/>
          <a:p>
            <a:r>
              <a:rPr lang="en-IN" altLang="en-IN" dirty="0"/>
              <a:t>JavaScript Features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30618"/>
            <a:ext cx="10515600" cy="5510211"/>
          </a:xfrm>
        </p:spPr>
        <p:txBody>
          <a:bodyPr numCol="1">
            <a:noAutofit/>
          </a:bodyPr>
          <a:lstStyle/>
          <a:p>
            <a:pPr algn="just">
              <a:lnSpc>
                <a:spcPct val="100000"/>
              </a:lnSpc>
            </a:pPr>
            <a:r>
              <a:rPr lang="en-US" sz="2100" b="0" i="0" dirty="0">
                <a:solidFill>
                  <a:srgbClr val="000000"/>
                </a:solidFill>
                <a:effectLst/>
              </a:rPr>
              <a:t>Browser Support: All browsers support JavaScript, as all modern browser comes with the built-in JavaScript execution environment</a:t>
            </a:r>
            <a:endParaRPr lang="en-US" sz="2100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00000"/>
              </a:lnSpc>
            </a:pPr>
            <a:r>
              <a:rPr lang="en-US" sz="2100" b="0" i="0" dirty="0" smtClean="0">
                <a:solidFill>
                  <a:srgbClr val="000000"/>
                </a:solidFill>
                <a:effectLst/>
              </a:rPr>
              <a:t>DOM </a:t>
            </a:r>
            <a:r>
              <a:rPr lang="en-US" sz="2100" b="0" i="0" dirty="0">
                <a:solidFill>
                  <a:srgbClr val="000000"/>
                </a:solidFill>
                <a:effectLst/>
              </a:rPr>
              <a:t>Manipulation: JavaScript allows developers to manipulate the webpage elements. Also, you can control the browser.</a:t>
            </a:r>
            <a:endParaRPr lang="en-US" sz="2100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00000"/>
              </a:lnSpc>
            </a:pPr>
            <a:r>
              <a:rPr lang="en-US" sz="2100" b="0" i="0" dirty="0">
                <a:solidFill>
                  <a:srgbClr val="000000"/>
                </a:solidFill>
                <a:effectLst/>
              </a:rPr>
              <a:t>Event Handling: JavaScript allows you to handle the </a:t>
            </a:r>
            <a:r>
              <a:rPr lang="en-US" sz="2100" b="1" i="0" dirty="0">
                <a:solidFill>
                  <a:srgbClr val="000000"/>
                </a:solidFill>
                <a:effectLst/>
              </a:rPr>
              <a:t>events</a:t>
            </a:r>
            <a:r>
              <a:rPr lang="en-US" sz="2100" b="0" i="0" dirty="0">
                <a:solidFill>
                  <a:srgbClr val="000000"/>
                </a:solidFill>
                <a:effectLst/>
              </a:rPr>
              <a:t> used to interact with the web page.</a:t>
            </a:r>
            <a:endParaRPr lang="en-US" sz="2100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00000"/>
              </a:lnSpc>
            </a:pPr>
            <a:r>
              <a:rPr lang="en-US" sz="2100" b="0" i="0" dirty="0">
                <a:solidFill>
                  <a:srgbClr val="000000"/>
                </a:solidFill>
                <a:effectLst/>
              </a:rPr>
              <a:t>Dynamic Typing: JavaScript decides the type of variables at runtime. So, we don’t need to care about variable data type while writing the code, providing more flexibility to write code.</a:t>
            </a:r>
            <a:endParaRPr lang="en-US" sz="2100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00000"/>
              </a:lnSpc>
            </a:pPr>
            <a:r>
              <a:rPr lang="en-US" sz="2100" b="0" i="0" dirty="0">
                <a:solidFill>
                  <a:srgbClr val="000000"/>
                </a:solidFill>
                <a:effectLst/>
              </a:rPr>
              <a:t>Functional Programming: JavaScript supports the </a:t>
            </a:r>
            <a:r>
              <a:rPr lang="en-US" sz="2100" b="1" i="0" dirty="0">
                <a:solidFill>
                  <a:srgbClr val="000000"/>
                </a:solidFill>
                <a:effectLst/>
              </a:rPr>
              <a:t>functional</a:t>
            </a:r>
            <a:r>
              <a:rPr lang="en-US" sz="2100" b="0" i="0" dirty="0">
                <a:solidFill>
                  <a:srgbClr val="000000"/>
                </a:solidFill>
                <a:effectLst/>
              </a:rPr>
              <a:t> programming.</a:t>
            </a:r>
            <a:endParaRPr lang="en-US" sz="2100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00000"/>
              </a:lnSpc>
            </a:pPr>
            <a:r>
              <a:rPr lang="en-US" sz="2100" b="0" i="0" dirty="0">
                <a:solidFill>
                  <a:srgbClr val="000000"/>
                </a:solidFill>
                <a:effectLst/>
              </a:rPr>
              <a:t>Cross-platform Support: Each operating system and browser support JavaScript. </a:t>
            </a:r>
            <a:endParaRPr lang="en-US" sz="2100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00000"/>
              </a:lnSpc>
            </a:pPr>
            <a:r>
              <a:rPr lang="en-US" sz="2100" b="0" i="0" dirty="0">
                <a:solidFill>
                  <a:srgbClr val="000000"/>
                </a:solidFill>
                <a:effectLst/>
              </a:rPr>
              <a:t>Built-in Objects: JavaScript contains built-in objects like Math and Date.</a:t>
            </a:r>
            <a:endParaRPr lang="en-US" sz="2100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00000"/>
              </a:lnSpc>
            </a:pPr>
            <a:r>
              <a:rPr lang="en-US" sz="2100" b="0" i="0" dirty="0">
                <a:solidFill>
                  <a:srgbClr val="000000"/>
                </a:solidFill>
                <a:effectLst/>
              </a:rPr>
              <a:t>Built-in Methods: JavaScript also contains the built-in methods for each object.</a:t>
            </a:r>
            <a:endParaRPr lang="en-US" sz="2100" b="0" i="0" dirty="0">
              <a:solidFill>
                <a:srgbClr val="000000"/>
              </a:solidFill>
              <a:effectLst/>
            </a:endParaRPr>
          </a:p>
          <a:p>
            <a:pPr algn="just">
              <a:lnSpc>
                <a:spcPct val="100000"/>
              </a:lnSpc>
            </a:pPr>
            <a:r>
              <a:rPr lang="en-US" sz="2100" b="0" i="0" dirty="0">
                <a:solidFill>
                  <a:srgbClr val="000000"/>
                </a:solidFill>
                <a:effectLst/>
              </a:rPr>
              <a:t>Modular Programming: JavaScript allows you to write the code in different modules and connect them with the parent module.</a:t>
            </a:r>
            <a:endParaRPr lang="en-US" sz="2100" b="0" i="0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1817"/>
          </a:xfrm>
        </p:spPr>
        <p:txBody>
          <a:bodyPr numCol="1">
            <a:normAutofit fontScale="90000"/>
          </a:bodyPr>
          <a:lstStyle/>
          <a:p>
            <a:r>
              <a:rPr lang="en-IN" altLang="en-IN" dirty="0"/>
              <a:t>JavaScript Bitwise Operators</a:t>
            </a:r>
            <a:endParaRPr lang="en-IN" alt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367890"/>
            <a:ext cx="10793228" cy="4231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Control Flow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Control flow refers to the order in which individual statements, instructions, or function calls are executed or evaluated in a programming language.</a:t>
            </a:r>
            <a:endParaRPr lang="en-US" dirty="0"/>
          </a:p>
          <a:p>
            <a:r>
              <a:rPr lang="en-US" dirty="0"/>
              <a:t>It allows you to control the decision-making process in your code, executing different blocks of code based on conditions.</a:t>
            </a:r>
            <a:endParaRPr lang="en-US" dirty="0"/>
          </a:p>
          <a:p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If…else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505950" cy="4351338"/>
          </a:xfrm>
        </p:spPr>
        <p:txBody>
          <a:bodyPr numCol="1"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</a:rPr>
              <a:t>JavaScript supports the following forms of </a:t>
            </a:r>
            <a:r>
              <a:rPr lang="en-US" b="1" i="0" dirty="0">
                <a:solidFill>
                  <a:srgbClr val="000000"/>
                </a:solidFill>
                <a:effectLst/>
              </a:rPr>
              <a:t>if...else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</a:rPr>
              <a:t>statement −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lvl="1" algn="just"/>
            <a:r>
              <a:rPr lang="en-US" b="0" i="0" dirty="0">
                <a:solidFill>
                  <a:srgbClr val="000000"/>
                </a:solidFill>
                <a:effectLst/>
              </a:rPr>
              <a:t>if statement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lvl="1" algn="just"/>
            <a:r>
              <a:rPr lang="en-US" b="0" i="0" dirty="0">
                <a:solidFill>
                  <a:srgbClr val="000000"/>
                </a:solidFill>
                <a:effectLst/>
              </a:rPr>
              <a:t>if...else statement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lvl="1" algn="just"/>
            <a:r>
              <a:rPr lang="en-US" b="0" i="0" dirty="0">
                <a:solidFill>
                  <a:srgbClr val="000000"/>
                </a:solidFill>
                <a:effectLst/>
              </a:rPr>
              <a:t>if...else if... statement.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0" indent="0">
              <a:buNone/>
            </a:pPr>
            <a:r>
              <a:rPr lang="en-IN" altLang="en-IN" dirty="0"/>
              <a:t>1. If statement: </a:t>
            </a:r>
            <a:endParaRPr lang="en-IN" altLang="en-IN" dirty="0"/>
          </a:p>
        </p:txBody>
      </p:sp>
      <p:pic>
        <p:nvPicPr>
          <p:cNvPr id="1028" name="Picture 4" descr="Decision Mak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71772" y="143669"/>
            <a:ext cx="3238301" cy="414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869" y="4661514"/>
            <a:ext cx="8515038" cy="1133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1462" y="1315051"/>
            <a:ext cx="5537947" cy="16525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810" y="4385122"/>
            <a:ext cx="4756484" cy="578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 err="1"/>
              <a:t>If..else</a:t>
            </a:r>
            <a:endParaRPr lang="en-IN" alt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3197969"/>
            <a:ext cx="4956919" cy="2284946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16" y="162765"/>
            <a:ext cx="8103374" cy="2133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854" y="3975729"/>
            <a:ext cx="4458946" cy="479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 err="1"/>
              <a:t>If..else..if</a:t>
            </a:r>
            <a:r>
              <a:rPr lang="en-IN" altLang="en-IN" dirty="0"/>
              <a:t> statement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9120" y="2205451"/>
            <a:ext cx="6953389" cy="31176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19935"/>
            <a:ext cx="5389340" cy="2857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912" y="3287548"/>
            <a:ext cx="5437069" cy="713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Nested </a:t>
            </a:r>
            <a:r>
              <a:rPr lang="en-IN" altLang="en-IN" dirty="0" err="1"/>
              <a:t>if..else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53051"/>
            <a:ext cx="4974062" cy="30964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826" y="3258338"/>
            <a:ext cx="3054370" cy="742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Loop: for &amp; while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dirty="0"/>
              <a:t>A loop is a programming structure that repeats a block of code as long as a specified condition is true.</a:t>
            </a:r>
            <a:endParaRPr lang="en-US" dirty="0"/>
          </a:p>
          <a:p>
            <a:endParaRPr lang="en-US" dirty="0"/>
          </a:p>
          <a:p>
            <a:r>
              <a:rPr lang="en-IN" altLang="en-IN" dirty="0"/>
              <a:t>Types of Loops in JavaScript</a:t>
            </a:r>
            <a:endParaRPr lang="en-IN" altLang="en-IN" dirty="0"/>
          </a:p>
          <a:p>
            <a:pPr lvl="1"/>
            <a:r>
              <a:rPr lang="en-IN" altLang="en-IN" dirty="0"/>
              <a:t>for Loop</a:t>
            </a:r>
            <a:endParaRPr lang="en-IN" altLang="en-IN" dirty="0"/>
          </a:p>
          <a:p>
            <a:pPr lvl="1"/>
            <a:r>
              <a:rPr lang="en-IN" altLang="en-IN" dirty="0"/>
              <a:t>while Loop</a:t>
            </a:r>
            <a:endParaRPr lang="en-IN" altLang="en-IN" dirty="0"/>
          </a:p>
          <a:p>
            <a:pPr lvl="1"/>
            <a:r>
              <a:rPr lang="en-IN" altLang="en-IN" dirty="0"/>
              <a:t>do...while Loop</a:t>
            </a:r>
            <a:endParaRPr lang="en-IN" altLang="en-IN" dirty="0"/>
          </a:p>
          <a:p>
            <a:pPr lvl="1"/>
            <a:r>
              <a:rPr lang="en-IN" altLang="en-IN" dirty="0"/>
              <a:t>for...in Loop</a:t>
            </a:r>
            <a:endParaRPr lang="en-IN" altLang="en-IN" dirty="0"/>
          </a:p>
          <a:p>
            <a:pPr lvl="1"/>
            <a:r>
              <a:rPr lang="en-IN" altLang="en-IN" dirty="0"/>
              <a:t>for...of Loop</a:t>
            </a:r>
            <a:endParaRPr lang="en-IN" alt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for loop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 fontScale="925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2000" dirty="0"/>
              <a:t>The JavaScript for loop is used to execute a block of code </a:t>
            </a:r>
            <a:endParaRPr lang="en-US" sz="20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/>
              <a:t>repeatedly, until a specified condition evaluates to false.</a:t>
            </a: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dirty="0"/>
              <a:t>It includes the following three important parts −</a:t>
            </a: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dirty="0"/>
              <a:t>Initialization − The loop initialization expression is where we initialize our counter to a starting value. The initialization statement is executed before the loop begins.</a:t>
            </a: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dirty="0"/>
              <a:t>Condition − The condition expression which will test if a given condition is true or not. If the condition is true, then the code given inside the loop will be executed. Otherwise, the control will come out of the loop.</a:t>
            </a:r>
            <a:endParaRPr lang="en-US" sz="2000" dirty="0"/>
          </a:p>
          <a:p>
            <a:pPr algn="just">
              <a:lnSpc>
                <a:spcPct val="150000"/>
              </a:lnSpc>
            </a:pPr>
            <a:r>
              <a:rPr lang="en-US" sz="2000" dirty="0"/>
              <a:t>Iteration − The iteration expression is where you can increase or decrease your counter.</a:t>
            </a:r>
            <a:endParaRPr lang="en-IN" altLang="en-IN" sz="2000" dirty="0"/>
          </a:p>
        </p:txBody>
      </p:sp>
      <p:pic>
        <p:nvPicPr>
          <p:cNvPr id="3074" name="Picture 2" descr="For Loo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32458" y="0"/>
            <a:ext cx="40481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JavaScript with HTML Attribute</a:t>
            </a:r>
            <a:endParaRPr lang="en-IN" alt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" t="25290" r="24340" b="26114"/>
          <a:stretch>
            <a:fillRect/>
          </a:stretch>
        </p:blipFill>
        <p:spPr>
          <a:xfrm>
            <a:off x="925830" y="1945878"/>
            <a:ext cx="10104120" cy="370885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endParaRPr lang="en-IN" alt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6336" y="147955"/>
            <a:ext cx="9829303" cy="24486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" y="3429000"/>
            <a:ext cx="6546887" cy="1270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707" y="3082606"/>
            <a:ext cx="2475893" cy="22561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While loop</a:t>
            </a:r>
            <a:endParaRPr lang="en-IN" altLang="en-IN" dirty="0"/>
          </a:p>
        </p:txBody>
      </p:sp>
      <p:pic>
        <p:nvPicPr>
          <p:cNvPr id="4098" name="Picture 2" descr="While loo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25021" y="187484"/>
            <a:ext cx="283267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79" y="1820876"/>
            <a:ext cx="8301232" cy="21804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89" y="4307429"/>
            <a:ext cx="4662925" cy="1563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61" y="4200064"/>
            <a:ext cx="2354609" cy="20839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do...while loop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357341"/>
            <a:ext cx="5628131" cy="1819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311" y="4092999"/>
            <a:ext cx="2354609" cy="20839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02406"/>
            <a:ext cx="6557010" cy="1879268"/>
          </a:xfrm>
          <a:prstGeom prst="rect">
            <a:avLst/>
          </a:prstGeom>
        </p:spPr>
      </p:pic>
      <p:sp>
        <p:nvSpPr>
          <p:cNvPr id="11" name="AutoShape 2" descr="Do While Loop"/>
          <p:cNvSpPr>
            <a:spLocks noChangeAspect="1" noChangeArrowheads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IN" altLang="en-IN"/>
          </a:p>
        </p:txBody>
      </p:sp>
      <p:pic>
        <p:nvPicPr>
          <p:cNvPr id="5124" name="Picture 4" descr="Do While Loo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01100" y="123825"/>
            <a:ext cx="3094673" cy="3697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 err="1"/>
              <a:t>for..in</a:t>
            </a:r>
            <a:r>
              <a:rPr lang="en-IN" altLang="en-IN" dirty="0"/>
              <a:t> loop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The for...in loop in JavaScript is used to loop through an object's properties</a:t>
            </a:r>
            <a:endParaRPr lang="en-IN" alt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1945" y="3006688"/>
            <a:ext cx="6010375" cy="22008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16065" y="2737504"/>
            <a:ext cx="4189094" cy="2739211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r>
              <a:rPr lang="en-US" sz="2800" b="1" i="0" dirty="0">
                <a:effectLst/>
              </a:rPr>
              <a:t>Parameters</a:t>
            </a:r>
            <a:endParaRPr lang="en-US" sz="2400" b="1" i="0" dirty="0">
              <a:effectLst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en-US" sz="2400" b="1" i="0" dirty="0" err="1">
                <a:solidFill>
                  <a:srgbClr val="000000"/>
                </a:solidFill>
                <a:effectLst/>
              </a:rPr>
              <a:t>variableName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− It is a property name (key) of the object.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</a:rPr>
              <a:t>in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− It is an 'in' operator in JavaScript.</a:t>
            </a:r>
            <a:endParaRPr lang="en-US" sz="2400" b="0" i="0" dirty="0">
              <a:solidFill>
                <a:srgbClr val="000000"/>
              </a:solidFill>
              <a:effectLst/>
            </a:endParaRPr>
          </a:p>
          <a:p>
            <a:pPr>
              <a:buFont typeface="Arial" panose="02080604020202020204" pitchFamily="34" charset="0"/>
              <a:buChar char="•"/>
            </a:pPr>
            <a:r>
              <a:rPr lang="en-US" sz="2400" b="1" i="0" dirty="0">
                <a:solidFill>
                  <a:srgbClr val="000000"/>
                </a:solidFill>
                <a:effectLst/>
              </a:rPr>
              <a:t>object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 − It is the object to traverse.</a:t>
            </a:r>
            <a:endParaRPr lang="en-US" sz="2400" b="0" i="0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710" y="733901"/>
            <a:ext cx="9950579" cy="19135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041" y="4010644"/>
            <a:ext cx="4289171" cy="15100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 err="1"/>
              <a:t>for..of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dirty="0"/>
              <a:t>The for...of loop is used to iterate over </a:t>
            </a:r>
            <a:r>
              <a:rPr lang="en-US" dirty="0" err="1"/>
              <a:t>iterable</a:t>
            </a:r>
            <a:r>
              <a:rPr lang="en-US" dirty="0"/>
              <a:t> objects like arrays, strings, maps, sets, etc.</a:t>
            </a:r>
            <a:endParaRPr lang="en-IN" alt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595" y="3261957"/>
            <a:ext cx="5163915" cy="2038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30905" y="3616855"/>
            <a:ext cx="4906327" cy="163121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algn="l"/>
            <a:r>
              <a:rPr lang="en-US" sz="2000" b="1" i="0" dirty="0">
                <a:effectLst/>
              </a:rPr>
              <a:t>Parameters</a:t>
            </a:r>
            <a:endParaRPr lang="en-US" sz="2000" b="1" i="0" dirty="0">
              <a:effectLst/>
            </a:endParaRPr>
          </a:p>
          <a:p>
            <a:pPr algn="just">
              <a:buFont typeface="Arial" panose="02080604020202020204" pitchFamily="34" charset="0"/>
              <a:buChar char="•"/>
            </a:pPr>
            <a:r>
              <a:rPr lang="en-US" sz="2000" b="1" i="0" dirty="0" err="1">
                <a:solidFill>
                  <a:srgbClr val="000000"/>
                </a:solidFill>
                <a:effectLst/>
              </a:rPr>
              <a:t>ele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− It is a current element of the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iterable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just">
              <a:buFont typeface="Arial" panose="0208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</a:rPr>
              <a:t>of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− It is a JavaScript operator.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  <a:p>
            <a:pPr algn="just">
              <a:buFont typeface="Arial" panose="02080604020202020204" pitchFamily="34" charset="0"/>
              <a:buChar char="•"/>
            </a:pPr>
            <a:r>
              <a:rPr lang="en-US" sz="2000" b="1" i="0" dirty="0" err="1">
                <a:solidFill>
                  <a:srgbClr val="000000"/>
                </a:solidFill>
                <a:effectLst/>
              </a:rPr>
              <a:t>iterable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 − It is </a:t>
            </a:r>
            <a:r>
              <a:rPr lang="en-US" sz="2000" b="0" i="0" dirty="0" err="1">
                <a:solidFill>
                  <a:srgbClr val="000000"/>
                </a:solidFill>
                <a:effectLst/>
              </a:rPr>
              <a:t>iterable</a:t>
            </a:r>
            <a:r>
              <a:rPr lang="en-US" sz="2000" b="0" i="0" dirty="0">
                <a:solidFill>
                  <a:srgbClr val="000000"/>
                </a:solidFill>
                <a:effectLst/>
              </a:rPr>
              <a:t> like an object, array, string, etc.</a:t>
            </a:r>
            <a:endParaRPr lang="en-US" sz="2000" b="0" i="0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4790" y="1783788"/>
            <a:ext cx="4958779" cy="21702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979" y="1588755"/>
            <a:ext cx="2005341" cy="2820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6406" y="191087"/>
            <a:ext cx="5910326" cy="25410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549" y="588880"/>
            <a:ext cx="1274257" cy="18978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06" y="3687846"/>
            <a:ext cx="5389822" cy="23767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5350" y="3687846"/>
            <a:ext cx="460654" cy="18733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6406" y="3063410"/>
            <a:ext cx="3389326" cy="461665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IN" altLang="en-IN" sz="2400" b="1" u="sng" dirty="0" err="1"/>
              <a:t>for..</a:t>
            </a:r>
            <a:r>
              <a:rPr lang="en-IN" altLang="en-IN" sz="2400" b="1" u="sng" dirty="0" err="1" smtClean="0"/>
              <a:t>in</a:t>
            </a:r>
            <a:r>
              <a:rPr lang="en-IN" altLang="en-IN" sz="2400" b="1" u="sng" dirty="0" smtClean="0"/>
              <a:t> looping over array </a:t>
            </a:r>
            <a:endParaRPr lang="en-IN" altLang="en-IN" sz="2400" b="1" u="sng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465" y="801859"/>
            <a:ext cx="5684072" cy="2513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884" y="311240"/>
            <a:ext cx="310673" cy="34950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5465" y="311240"/>
            <a:ext cx="3525068" cy="400110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r>
              <a:rPr lang="en-IN" altLang="en-IN" sz="2000" b="1" u="sng" dirty="0" err="1">
                <a:solidFill>
                  <a:srgbClr val="000000"/>
                </a:solidFill>
                <a:latin typeface="Segoe UI" panose="020B0502040204020203" pitchFamily="34" charset="0"/>
              </a:rPr>
              <a:t>f</a:t>
            </a:r>
            <a:r>
              <a:rPr lang="en-IN" altLang="en-IN" sz="2000" b="1" u="sng" dirty="0" err="1" smtClean="0">
                <a:solidFill>
                  <a:srgbClr val="000000"/>
                </a:solidFill>
                <a:latin typeface="Segoe UI" panose="020B0502040204020203" pitchFamily="34" charset="0"/>
              </a:rPr>
              <a:t>or..of</a:t>
            </a:r>
            <a:r>
              <a:rPr lang="en-IN" altLang="en-IN" sz="2000" b="1" u="sng" dirty="0" smtClean="0">
                <a:solidFill>
                  <a:srgbClr val="000000"/>
                </a:solidFill>
                <a:latin typeface="Segoe UI" panose="020B0502040204020203" pitchFamily="34" charset="0"/>
              </a:rPr>
              <a:t> looping over </a:t>
            </a:r>
            <a:r>
              <a:rPr lang="en-IN" altLang="en-IN" sz="2000" b="1" u="sng" dirty="0">
                <a:solidFill>
                  <a:srgbClr val="000000"/>
                </a:solidFill>
                <a:latin typeface="Segoe UI" panose="020B0502040204020203" pitchFamily="34" charset="0"/>
              </a:rPr>
              <a:t>a String</a:t>
            </a:r>
            <a:endParaRPr lang="en-IN" altLang="en-IN" sz="2000" b="1" i="0" u="sng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IN" altLang="en-IN" dirty="0"/>
              <a:t>Break and Continue</a:t>
            </a:r>
            <a:endParaRPr lang="en-IN" alt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>
            <a:normAutofit/>
          </a:bodyPr>
          <a:lstStyle/>
          <a:p>
            <a:r>
              <a:rPr lang="en-US" sz="2400" dirty="0"/>
              <a:t>The break statement in JavaScript terminates the loop or switch case statement. </a:t>
            </a:r>
            <a:endParaRPr lang="en-US" sz="2400" dirty="0"/>
          </a:p>
          <a:p>
            <a:r>
              <a:rPr lang="en-US" sz="2400" dirty="0"/>
              <a:t>When the break statement is used with the loop, the control flow jumps out of the loop and continues to execute the other code.</a:t>
            </a:r>
            <a:endParaRPr lang="en-US" sz="2400" dirty="0"/>
          </a:p>
          <a:p>
            <a:endParaRPr lang="en-IN" altLang="en-IN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793454"/>
            <a:ext cx="5823586" cy="1784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35" y="3905864"/>
            <a:ext cx="2630845" cy="1374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34948</Words>
  <Application>WPS Presentation</Application>
  <PresentationFormat>Widescreen</PresentationFormat>
  <Paragraphs>1041</Paragraphs>
  <Slides>167</Slides>
  <Notes>2</Notes>
  <HiddenSlides>7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167</vt:i4>
      </vt:variant>
    </vt:vector>
  </HeadingPairs>
  <TitlesOfParts>
    <vt:vector size="191" baseType="lpstr">
      <vt:lpstr>Arial</vt:lpstr>
      <vt:lpstr>SimSun</vt:lpstr>
      <vt:lpstr>Wingdings</vt:lpstr>
      <vt:lpstr>DejaVu Sans</vt:lpstr>
      <vt:lpstr>Calibri Light</vt:lpstr>
      <vt:lpstr>Calibri</vt:lpstr>
      <vt:lpstr>Microsoft YaHei</vt:lpstr>
      <vt:lpstr>Noto Sans CJK SC</vt:lpstr>
      <vt:lpstr>Arial Unicode MS</vt:lpstr>
      <vt:lpstr>Times New Roman</vt:lpstr>
      <vt:lpstr>Calibri</vt:lpstr>
      <vt:lpstr>Arial Unicode MS</vt:lpstr>
      <vt:lpstr>Verdana</vt:lpstr>
      <vt:lpstr>Noto Kufi Arabic Medium</vt:lpstr>
      <vt:lpstr>Segoe UI</vt:lpstr>
      <vt:lpstr>Noto Naskh Arabic</vt:lpstr>
      <vt:lpstr>Cerebri Sans</vt:lpstr>
      <vt:lpstr>Mononoki Nerd Font</vt:lpstr>
      <vt:lpstr>Inter</vt:lpstr>
      <vt:lpstr>Consolas</vt:lpstr>
      <vt:lpstr>Hack</vt:lpstr>
      <vt:lpstr>Material Design Icons Desktop</vt:lpstr>
      <vt:lpstr>CaskaydiaCove Nerd Font</vt:lpstr>
      <vt:lpstr>Office Theme</vt:lpstr>
      <vt:lpstr>JavaScript</vt:lpstr>
      <vt:lpstr>Introduction</vt:lpstr>
      <vt:lpstr>Introduction</vt:lpstr>
      <vt:lpstr>Are Java and JavaScript the same?</vt:lpstr>
      <vt:lpstr>What can a JavaScript do?</vt:lpstr>
      <vt:lpstr>What can a JavaScript do?</vt:lpstr>
      <vt:lpstr>History of ECMAScript (ES) and JavaScript</vt:lpstr>
      <vt:lpstr>JavaScript Features</vt:lpstr>
      <vt:lpstr>JavaScript with HTML Attribute</vt:lpstr>
      <vt:lpstr>JavaScript - Placement</vt:lpstr>
      <vt:lpstr>JavaScript in External File</vt:lpstr>
      <vt:lpstr>JavaScript Statements</vt:lpstr>
      <vt:lpstr>PowerPoint 演示文稿</vt:lpstr>
      <vt:lpstr>JavaScript Syntax</vt:lpstr>
      <vt:lpstr>PowerPoint 演示文稿</vt:lpstr>
      <vt:lpstr>JavaScript Variable</vt:lpstr>
      <vt:lpstr>JavaScript Variable Scope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Key Difference</vt:lpstr>
      <vt:lpstr>Data Types</vt:lpstr>
      <vt:lpstr>JavaScript Data Type</vt:lpstr>
      <vt:lpstr>PowerPoint 演示文稿</vt:lpstr>
      <vt:lpstr>PowerPoint 演示文稿</vt:lpstr>
      <vt:lpstr>typeof Operator</vt:lpstr>
      <vt:lpstr>Primitive Data Types</vt:lpstr>
      <vt:lpstr>Primitive Data Types : Boolean</vt:lpstr>
      <vt:lpstr>PowerPoint 演示文稿</vt:lpstr>
      <vt:lpstr>Truth and False values</vt:lpstr>
      <vt:lpstr>Undefined</vt:lpstr>
      <vt:lpstr>Undefined</vt:lpstr>
      <vt:lpstr>null</vt:lpstr>
      <vt:lpstr>PowerPoint 演示文稿</vt:lpstr>
      <vt:lpstr>Strings</vt:lpstr>
      <vt:lpstr>String</vt:lpstr>
      <vt:lpstr>String</vt:lpstr>
      <vt:lpstr>PowerPoint 演示文稿</vt:lpstr>
      <vt:lpstr>PowerPoint 演示文稿</vt:lpstr>
      <vt:lpstr>String Methods</vt:lpstr>
      <vt:lpstr>PowerPoint 演示文稿</vt:lpstr>
      <vt:lpstr>Strings Method – Concatenating Strings</vt:lpstr>
      <vt:lpstr>Strings Method – Finding a String within String</vt:lpstr>
      <vt:lpstr>PowerPoint 演示文稿</vt:lpstr>
      <vt:lpstr>Extracting String Characters</vt:lpstr>
      <vt:lpstr>PowerPoint 演示文稿</vt:lpstr>
      <vt:lpstr>Extracting String Parts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Number</vt:lpstr>
      <vt:lpstr>PowerPoint 演示文稿</vt:lpstr>
      <vt:lpstr>PowerPoint 演示文稿</vt:lpstr>
      <vt:lpstr>PowerPoint 演示文稿</vt:lpstr>
      <vt:lpstr>Number Methods – Returning Numbers</vt:lpstr>
      <vt:lpstr>Number Methods – Returning Numbers</vt:lpstr>
      <vt:lpstr>Non-primitive Data Type</vt:lpstr>
      <vt:lpstr>Objects</vt:lpstr>
      <vt:lpstr>PowerPoint 演示文稿</vt:lpstr>
      <vt:lpstr>Accessing Object Properties</vt:lpstr>
      <vt:lpstr>PowerPoint 演示文稿</vt:lpstr>
      <vt:lpstr>Array</vt:lpstr>
      <vt:lpstr>Array</vt:lpstr>
      <vt:lpstr>Date</vt:lpstr>
      <vt:lpstr>PowerPoint 演示文稿</vt:lpstr>
      <vt:lpstr>PowerPoint 演示文稿</vt:lpstr>
      <vt:lpstr>JavaScript Operators</vt:lpstr>
      <vt:lpstr>Arithmetic Operators</vt:lpstr>
      <vt:lpstr>Assignment Operators</vt:lpstr>
      <vt:lpstr>Comparison Operator</vt:lpstr>
      <vt:lpstr>Understanding Operators: (=), (==) and (===)</vt:lpstr>
      <vt:lpstr>PowerPoint 演示文稿</vt:lpstr>
      <vt:lpstr>Logical Operator</vt:lpstr>
      <vt:lpstr>JavaScript Bitwise Operators</vt:lpstr>
      <vt:lpstr>JavaScript Control Flow</vt:lpstr>
      <vt:lpstr>If…else</vt:lpstr>
      <vt:lpstr>PowerPoint 演示文稿</vt:lpstr>
      <vt:lpstr>If..else</vt:lpstr>
      <vt:lpstr>If..else..if statement</vt:lpstr>
      <vt:lpstr>PowerPoint 演示文稿</vt:lpstr>
      <vt:lpstr>Nested if..else</vt:lpstr>
      <vt:lpstr>Loop: for &amp; while</vt:lpstr>
      <vt:lpstr>for loop</vt:lpstr>
      <vt:lpstr>PowerPoint 演示文稿</vt:lpstr>
      <vt:lpstr>While loop</vt:lpstr>
      <vt:lpstr>do...while loop</vt:lpstr>
      <vt:lpstr>for..in loop</vt:lpstr>
      <vt:lpstr>PowerPoint 演示文稿</vt:lpstr>
      <vt:lpstr>for..of</vt:lpstr>
      <vt:lpstr>PowerPoint 演示文稿</vt:lpstr>
      <vt:lpstr>PowerPoint 演示文稿</vt:lpstr>
      <vt:lpstr>PowerPoint 演示文稿</vt:lpstr>
      <vt:lpstr>Break and Continue</vt:lpstr>
      <vt:lpstr>PowerPoint 演示文稿</vt:lpstr>
      <vt:lpstr>Switch</vt:lpstr>
      <vt:lpstr>PowerPoint 演示文稿</vt:lpstr>
      <vt:lpstr>JavaScript Functions</vt:lpstr>
      <vt:lpstr>Syntax of JS function</vt:lpstr>
      <vt:lpstr>Using Functions as Variable Values</vt:lpstr>
      <vt:lpstr>Function Expressions</vt:lpstr>
      <vt:lpstr>Immediately Invoked Function Expression(IIFE)</vt:lpstr>
      <vt:lpstr>Arrow functions</vt:lpstr>
      <vt:lpstr>PowerPoint 演示文稿</vt:lpstr>
      <vt:lpstr>Using Variables as Local/Global</vt:lpstr>
      <vt:lpstr>Limited Scope of Local Variable</vt:lpstr>
      <vt:lpstr>JavaScript Array</vt:lpstr>
      <vt:lpstr>Array Properties and Methods</vt:lpstr>
      <vt:lpstr>Sorting Arrays</vt:lpstr>
      <vt:lpstr>PowerPoint 演示文稿</vt:lpstr>
      <vt:lpstr>Joining Arrays</vt:lpstr>
      <vt:lpstr>PowerPoint 演示文稿</vt:lpstr>
      <vt:lpstr>Reduce &amp; map</vt:lpstr>
      <vt:lpstr>PowerPoint 演示文稿</vt:lpstr>
      <vt:lpstr>PowerPoint 演示文稿</vt:lpstr>
      <vt:lpstr>PowerPoint 演示文稿</vt:lpstr>
      <vt:lpstr>JavaScript Document Object Model (DOM)</vt:lpstr>
      <vt:lpstr>PowerPoint 演示文稿</vt:lpstr>
      <vt:lpstr>DOM Methods</vt:lpstr>
      <vt:lpstr>JavaScript HTML DOM Elements </vt:lpstr>
      <vt:lpstr>Finding HTML Element by Id</vt:lpstr>
      <vt:lpstr>PowerPoint 演示文稿</vt:lpstr>
      <vt:lpstr>Finding HTML Element by Tag Name</vt:lpstr>
      <vt:lpstr>PowerPoint 演示文稿</vt:lpstr>
      <vt:lpstr>PowerPoint 演示文稿</vt:lpstr>
      <vt:lpstr>Finding HTML Element by Class Name</vt:lpstr>
      <vt:lpstr>Finding HTML Element by CSS Selector</vt:lpstr>
      <vt:lpstr>Manipulating the DOM</vt:lpstr>
      <vt:lpstr>PowerPoint 演示文稿</vt:lpstr>
      <vt:lpstr>PowerPoint 演示文稿</vt:lpstr>
      <vt:lpstr>PowerPoint 演示文稿</vt:lpstr>
      <vt:lpstr>The Differences Between innerHTML, innerText and textContent</vt:lpstr>
      <vt:lpstr>PowerPoint 演示文稿</vt:lpstr>
      <vt:lpstr>Changing Attributes</vt:lpstr>
      <vt:lpstr>PowerPoint 演示文稿</vt:lpstr>
      <vt:lpstr>PowerPoint 演示文稿</vt:lpstr>
      <vt:lpstr>PowerPoint 演示文稿</vt:lpstr>
      <vt:lpstr>Adding and Removing Elements</vt:lpstr>
      <vt:lpstr>JavaScript Events</vt:lpstr>
      <vt:lpstr>Event Handling</vt:lpstr>
      <vt:lpstr>An example: handling a click event</vt:lpstr>
      <vt:lpstr>Event Types</vt:lpstr>
      <vt:lpstr>Removing Event Listeners:</vt:lpstr>
      <vt:lpstr>Adding multiple listeners for a single event</vt:lpstr>
      <vt:lpstr>Other event listener mechanisms</vt:lpstr>
      <vt:lpstr>Event handler properties</vt:lpstr>
      <vt:lpstr>Inline event handlers [— don't use these]</vt:lpstr>
      <vt:lpstr>Integrating JavaScript with CSS</vt:lpstr>
      <vt:lpstr>Changing Style of the Element When Event Triggers</vt:lpstr>
      <vt:lpstr>HTML5: Drag and Drop</vt:lpstr>
      <vt:lpstr>Drag and Drop Events</vt:lpstr>
      <vt:lpstr>PowerPoint 演示文稿</vt:lpstr>
      <vt:lpstr>HTML5 canvas</vt:lpstr>
      <vt:lpstr>PowerPoint 演示文稿</vt:lpstr>
      <vt:lpstr>HTML5 Local Storage </vt:lpstr>
      <vt:lpstr>Key Characteristics of Local Storage</vt:lpstr>
      <vt:lpstr>Syntax for Using Local Storage</vt:lpstr>
      <vt:lpstr>PowerPoint 演示文稿</vt:lpstr>
      <vt:lpstr>PowerPoint 演示文稿</vt:lpstr>
      <vt:lpstr>HTML5 web workers</vt:lpstr>
      <vt:lpstr>PowerPoint 演示文稿</vt:lpstr>
      <vt:lpstr>HTML5 server sent events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>vibha jain</dc:creator>
  <cp:lastModifiedBy>dynamaxedhiha</cp:lastModifiedBy>
  <cp:revision>316</cp:revision>
  <dcterms:created xsi:type="dcterms:W3CDTF">2025-09-18T10:38:52Z</dcterms:created>
  <dcterms:modified xsi:type="dcterms:W3CDTF">2025-09-18T10:38:52Z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1033-11.1.0.11723</vt:lpwstr>
  </property>
</Properties>
</file>